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sldIdLst>
    <p:sldId id="256" r:id="rId2"/>
    <p:sldId id="258" r:id="rId3"/>
    <p:sldId id="271" r:id="rId4"/>
    <p:sldId id="262" r:id="rId5"/>
    <p:sldId id="260" r:id="rId6"/>
    <p:sldId id="268" r:id="rId7"/>
    <p:sldId id="263" r:id="rId8"/>
    <p:sldId id="266" r:id="rId9"/>
    <p:sldId id="270" r:id="rId10"/>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8"/>
    <p:restoredTop sz="94694"/>
  </p:normalViewPr>
  <p:slideViewPr>
    <p:cSldViewPr snapToGrid="0">
      <p:cViewPr varScale="1">
        <p:scale>
          <a:sx n="97" d="100"/>
          <a:sy n="97" d="100"/>
        </p:scale>
        <p:origin x="224" y="7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9A4DB-BBCF-982D-AA29-D2EA8E4E02E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E"/>
          </a:p>
        </p:txBody>
      </p:sp>
      <p:sp>
        <p:nvSpPr>
          <p:cNvPr id="3" name="Subtitle 2">
            <a:extLst>
              <a:ext uri="{FF2B5EF4-FFF2-40B4-BE49-F238E27FC236}">
                <a16:creationId xmlns:a16="http://schemas.microsoft.com/office/drawing/2014/main" id="{AF773788-8F93-004C-84AF-DE6CCC1ABA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96C1B6EC-AB2C-FD53-E7D1-3E33DA41A2E7}"/>
              </a:ext>
            </a:extLst>
          </p:cNvPr>
          <p:cNvSpPr>
            <a:spLocks noGrp="1"/>
          </p:cNvSpPr>
          <p:nvPr>
            <p:ph type="dt" sz="half" idx="10"/>
          </p:nvPr>
        </p:nvSpPr>
        <p:spPr/>
        <p:txBody>
          <a:bodyPr/>
          <a:lstStyle/>
          <a:p>
            <a:fld id="{11A6662E-FAF4-44BC-88B5-85A7CBFB6D30}" type="datetime1">
              <a:rPr lang="en-US" smtClean="0"/>
              <a:pPr/>
              <a:t>5/14/24</a:t>
            </a:fld>
            <a:endParaRPr lang="en-US"/>
          </a:p>
        </p:txBody>
      </p:sp>
      <p:sp>
        <p:nvSpPr>
          <p:cNvPr id="5" name="Footer Placeholder 4">
            <a:extLst>
              <a:ext uri="{FF2B5EF4-FFF2-40B4-BE49-F238E27FC236}">
                <a16:creationId xmlns:a16="http://schemas.microsoft.com/office/drawing/2014/main" id="{80278FB1-3483-2A8E-2E00-7AE66CE268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24E076-948E-8586-E840-58BD4D069193}"/>
              </a:ext>
            </a:extLst>
          </p:cNvPr>
          <p:cNvSpPr>
            <a:spLocks noGrp="1"/>
          </p:cNvSpPr>
          <p:nvPr>
            <p:ph type="sldNum" sz="quarter" idx="12"/>
          </p:nvPr>
        </p:nvSpPr>
        <p:spPr/>
        <p:txBody>
          <a:bodyPr/>
          <a:lstStyle/>
          <a:p>
            <a:fld id="{73B850FF-6169-4056-8077-06FFA93A5366}" type="slidenum">
              <a:rPr lang="en-US" smtClean="0"/>
              <a:pPr/>
              <a:t>‹Nr.›</a:t>
            </a:fld>
            <a:endParaRPr lang="en-US"/>
          </a:p>
        </p:txBody>
      </p:sp>
    </p:spTree>
    <p:extLst>
      <p:ext uri="{BB962C8B-B14F-4D97-AF65-F5344CB8AC3E}">
        <p14:creationId xmlns:p14="http://schemas.microsoft.com/office/powerpoint/2010/main" val="2680370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3B377-524E-7904-05F9-E98DC8D89D45}"/>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7CDE74B2-026E-850B-3678-5E587EC8341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A616141A-AE63-FF3A-8B07-F971B287D734}"/>
              </a:ext>
            </a:extLst>
          </p:cNvPr>
          <p:cNvSpPr>
            <a:spLocks noGrp="1"/>
          </p:cNvSpPr>
          <p:nvPr>
            <p:ph type="dt" sz="half" idx="10"/>
          </p:nvPr>
        </p:nvSpPr>
        <p:spPr/>
        <p:txBody>
          <a:bodyPr/>
          <a:lstStyle/>
          <a:p>
            <a:fld id="{4C559632-1575-4E14-B53B-3DC3D5ED3947}" type="datetime1">
              <a:rPr lang="en-US" smtClean="0"/>
              <a:t>5/14/24</a:t>
            </a:fld>
            <a:endParaRPr lang="en-US"/>
          </a:p>
        </p:txBody>
      </p:sp>
      <p:sp>
        <p:nvSpPr>
          <p:cNvPr id="5" name="Footer Placeholder 4">
            <a:extLst>
              <a:ext uri="{FF2B5EF4-FFF2-40B4-BE49-F238E27FC236}">
                <a16:creationId xmlns:a16="http://schemas.microsoft.com/office/drawing/2014/main" id="{40FF7A9C-9002-9192-7C7A-7E41D7AC1C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A2D52A-5EE2-CA6C-80D3-B380F81B51D3}"/>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42830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77FCB6-D047-1794-6855-DE78E8FF6D1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106E1D04-A89A-6961-54E2-339CF10FAAF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B92F032D-B4A4-E701-BBF4-2622FECB7640}"/>
              </a:ext>
            </a:extLst>
          </p:cNvPr>
          <p:cNvSpPr>
            <a:spLocks noGrp="1"/>
          </p:cNvSpPr>
          <p:nvPr>
            <p:ph type="dt" sz="half" idx="10"/>
          </p:nvPr>
        </p:nvSpPr>
        <p:spPr/>
        <p:txBody>
          <a:bodyPr/>
          <a:lstStyle/>
          <a:p>
            <a:fld id="{CC4A6868-2568-4CC9-B302-F37117B01A6E}" type="datetime1">
              <a:rPr lang="en-US" smtClean="0"/>
              <a:t>5/14/24</a:t>
            </a:fld>
            <a:endParaRPr lang="en-US"/>
          </a:p>
        </p:txBody>
      </p:sp>
      <p:sp>
        <p:nvSpPr>
          <p:cNvPr id="5" name="Footer Placeholder 4">
            <a:extLst>
              <a:ext uri="{FF2B5EF4-FFF2-40B4-BE49-F238E27FC236}">
                <a16:creationId xmlns:a16="http://schemas.microsoft.com/office/drawing/2014/main" id="{421E0EEA-2E8C-15FD-5DD7-77D4E585A4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A717F4-7599-9619-9AD8-677A9E162579}"/>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2689355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3C8C6-A853-2373-6E71-A69FD1DB36FD}"/>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31A7F016-48CC-8E43-6AA6-B16E6403DF4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5464BC2D-6AEC-5620-189B-9E20D6250809}"/>
              </a:ext>
            </a:extLst>
          </p:cNvPr>
          <p:cNvSpPr>
            <a:spLocks noGrp="1"/>
          </p:cNvSpPr>
          <p:nvPr>
            <p:ph type="dt" sz="half" idx="10"/>
          </p:nvPr>
        </p:nvSpPr>
        <p:spPr/>
        <p:txBody>
          <a:bodyPr/>
          <a:lstStyle/>
          <a:p>
            <a:fld id="{0055F08A-1E71-4B2B-BB49-E743F2903911}" type="datetime1">
              <a:rPr lang="en-US" smtClean="0"/>
              <a:t>5/14/24</a:t>
            </a:fld>
            <a:endParaRPr lang="en-US" dirty="0"/>
          </a:p>
        </p:txBody>
      </p:sp>
      <p:sp>
        <p:nvSpPr>
          <p:cNvPr id="5" name="Footer Placeholder 4">
            <a:extLst>
              <a:ext uri="{FF2B5EF4-FFF2-40B4-BE49-F238E27FC236}">
                <a16:creationId xmlns:a16="http://schemas.microsoft.com/office/drawing/2014/main" id="{60B79942-D3E9-2F58-3ECB-A4422EB6EC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91065-870F-E07E-CCCF-C8929208E570}"/>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3168988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84A78-80E1-ABE4-F3A5-A79D3CCB416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E7566247-68F9-792C-A556-EABEAFA8D3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3FBD144-AEA1-9A27-C33B-AA3F1DB58C9B}"/>
              </a:ext>
            </a:extLst>
          </p:cNvPr>
          <p:cNvSpPr>
            <a:spLocks noGrp="1"/>
          </p:cNvSpPr>
          <p:nvPr>
            <p:ph type="dt" sz="half" idx="10"/>
          </p:nvPr>
        </p:nvSpPr>
        <p:spPr/>
        <p:txBody>
          <a:bodyPr/>
          <a:lstStyle/>
          <a:p>
            <a:fld id="{15417D9E-721A-44BB-8863-9873FE64DA75}" type="datetime1">
              <a:rPr lang="en-US" smtClean="0"/>
              <a:t>5/14/24</a:t>
            </a:fld>
            <a:endParaRPr lang="en-US"/>
          </a:p>
        </p:txBody>
      </p:sp>
      <p:sp>
        <p:nvSpPr>
          <p:cNvPr id="5" name="Footer Placeholder 4">
            <a:extLst>
              <a:ext uri="{FF2B5EF4-FFF2-40B4-BE49-F238E27FC236}">
                <a16:creationId xmlns:a16="http://schemas.microsoft.com/office/drawing/2014/main" id="{9793F376-D395-6C83-BA18-1342755FC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9D9E6F-F89D-7E60-8FB7-5421BC3FC864}"/>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904094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A8F9C-43FA-57BA-7F1B-FB410C3DF61E}"/>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4354DFC3-B477-DBD0-65C3-0D9E9433227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1144160E-DEEA-3143-34BD-6483346C908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D56475A9-4F9F-BF56-25E5-9582CCEF131C}"/>
              </a:ext>
            </a:extLst>
          </p:cNvPr>
          <p:cNvSpPr>
            <a:spLocks noGrp="1"/>
          </p:cNvSpPr>
          <p:nvPr>
            <p:ph type="dt" sz="half" idx="10"/>
          </p:nvPr>
        </p:nvSpPr>
        <p:spPr/>
        <p:txBody>
          <a:bodyPr/>
          <a:lstStyle/>
          <a:p>
            <a:fld id="{5F31DA2F-80B8-49CF-99FB-5ABCA53A607A}" type="datetime1">
              <a:rPr lang="en-US" smtClean="0"/>
              <a:t>5/14/24</a:t>
            </a:fld>
            <a:endParaRPr lang="en-US"/>
          </a:p>
        </p:txBody>
      </p:sp>
      <p:sp>
        <p:nvSpPr>
          <p:cNvPr id="6" name="Footer Placeholder 5">
            <a:extLst>
              <a:ext uri="{FF2B5EF4-FFF2-40B4-BE49-F238E27FC236}">
                <a16:creationId xmlns:a16="http://schemas.microsoft.com/office/drawing/2014/main" id="{6E2E5199-92A0-4C35-35AD-450575146A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6CE07C-916A-B7C8-820F-0C1E4F4A2CDF}"/>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748928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4CB4D-6AA1-D9DF-620C-7CD1AE8A0A6E}"/>
              </a:ext>
            </a:extLst>
          </p:cNvPr>
          <p:cNvSpPr>
            <a:spLocks noGrp="1"/>
          </p:cNvSpPr>
          <p:nvPr>
            <p:ph type="title"/>
          </p:nvPr>
        </p:nvSpPr>
        <p:spPr>
          <a:xfrm>
            <a:off x="839788" y="365125"/>
            <a:ext cx="10515600" cy="1325563"/>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D5FA02CB-04D3-A878-03ED-6E5F9CFE11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974FE3B-455B-2C4B-2994-31B8E7D3AD5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3F547412-1AA9-8412-2E5E-18A4CA14DF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1500887-4C40-4062-5350-21E2ABA87B8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E69F1505-651E-A6BF-B082-92D0D54AEA20}"/>
              </a:ext>
            </a:extLst>
          </p:cNvPr>
          <p:cNvSpPr>
            <a:spLocks noGrp="1"/>
          </p:cNvSpPr>
          <p:nvPr>
            <p:ph type="dt" sz="half" idx="10"/>
          </p:nvPr>
        </p:nvSpPr>
        <p:spPr/>
        <p:txBody>
          <a:bodyPr/>
          <a:lstStyle/>
          <a:p>
            <a:fld id="{28852172-E6C9-4B6C-929A-A9DE3837BBF1}" type="datetime1">
              <a:rPr lang="en-US" smtClean="0"/>
              <a:t>5/14/24</a:t>
            </a:fld>
            <a:endParaRPr lang="en-US"/>
          </a:p>
        </p:txBody>
      </p:sp>
      <p:sp>
        <p:nvSpPr>
          <p:cNvPr id="8" name="Footer Placeholder 7">
            <a:extLst>
              <a:ext uri="{FF2B5EF4-FFF2-40B4-BE49-F238E27FC236}">
                <a16:creationId xmlns:a16="http://schemas.microsoft.com/office/drawing/2014/main" id="{D499529E-26CB-620D-0E3A-9FE4D73EB3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0E6777F-9138-AFAE-691F-236B6019FD04}"/>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1178041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840D4-0188-9552-A1D9-CF61503E06FC}"/>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87BB2173-E29F-BAF9-BD79-98974E8B6332}"/>
              </a:ext>
            </a:extLst>
          </p:cNvPr>
          <p:cNvSpPr>
            <a:spLocks noGrp="1"/>
          </p:cNvSpPr>
          <p:nvPr>
            <p:ph type="dt" sz="half" idx="10"/>
          </p:nvPr>
        </p:nvSpPr>
        <p:spPr/>
        <p:txBody>
          <a:bodyPr/>
          <a:lstStyle/>
          <a:p>
            <a:fld id="{3AB41CFF-90C9-47B3-9DA1-F2BF8D839F7E}" type="datetime1">
              <a:rPr lang="en-US" smtClean="0"/>
              <a:t>5/14/24</a:t>
            </a:fld>
            <a:endParaRPr lang="en-US"/>
          </a:p>
        </p:txBody>
      </p:sp>
      <p:sp>
        <p:nvSpPr>
          <p:cNvPr id="4" name="Footer Placeholder 3">
            <a:extLst>
              <a:ext uri="{FF2B5EF4-FFF2-40B4-BE49-F238E27FC236}">
                <a16:creationId xmlns:a16="http://schemas.microsoft.com/office/drawing/2014/main" id="{30CF2B4F-0AB7-4406-7A6C-892532CC65C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1F51B9-9FE5-4290-8569-F3ECEC7FBCEE}"/>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330410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99DD7D-B643-9FAA-C615-7A1E7770BDF4}"/>
              </a:ext>
            </a:extLst>
          </p:cNvPr>
          <p:cNvSpPr>
            <a:spLocks noGrp="1"/>
          </p:cNvSpPr>
          <p:nvPr>
            <p:ph type="dt" sz="half" idx="10"/>
          </p:nvPr>
        </p:nvSpPr>
        <p:spPr/>
        <p:txBody>
          <a:bodyPr/>
          <a:lstStyle/>
          <a:p>
            <a:fld id="{F06048FA-06AB-4884-A69B-986B96E68A24}" type="datetime1">
              <a:rPr lang="en-US" smtClean="0"/>
              <a:t>5/14/24</a:t>
            </a:fld>
            <a:endParaRPr lang="en-US"/>
          </a:p>
        </p:txBody>
      </p:sp>
      <p:sp>
        <p:nvSpPr>
          <p:cNvPr id="3" name="Footer Placeholder 2">
            <a:extLst>
              <a:ext uri="{FF2B5EF4-FFF2-40B4-BE49-F238E27FC236}">
                <a16:creationId xmlns:a16="http://schemas.microsoft.com/office/drawing/2014/main" id="{E79FA89E-4BCB-F932-4735-BDF2C81CEA8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6214F72-EBAD-10E2-D042-3952D84BEE20}"/>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3813192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A44E-BE48-E6A6-94A6-46011FD73D2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E63362CD-1FF1-9EFC-BF5F-86D9A46028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D9D79334-F925-D980-F303-E6179869C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6B2976-659F-A151-2753-296A8E61BC74}"/>
              </a:ext>
            </a:extLst>
          </p:cNvPr>
          <p:cNvSpPr>
            <a:spLocks noGrp="1"/>
          </p:cNvSpPr>
          <p:nvPr>
            <p:ph type="dt" sz="half" idx="10"/>
          </p:nvPr>
        </p:nvSpPr>
        <p:spPr/>
        <p:txBody>
          <a:bodyPr/>
          <a:lstStyle/>
          <a:p>
            <a:fld id="{50DB7ABA-0172-4F9C-889D-567164F66BCD}" type="datetime1">
              <a:rPr lang="en-US" smtClean="0"/>
              <a:t>5/14/24</a:t>
            </a:fld>
            <a:endParaRPr lang="en-US"/>
          </a:p>
        </p:txBody>
      </p:sp>
      <p:sp>
        <p:nvSpPr>
          <p:cNvPr id="6" name="Footer Placeholder 5">
            <a:extLst>
              <a:ext uri="{FF2B5EF4-FFF2-40B4-BE49-F238E27FC236}">
                <a16:creationId xmlns:a16="http://schemas.microsoft.com/office/drawing/2014/main" id="{E2821F9E-5FBC-7FE9-1B2C-2FA6D49B3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882E0D-996F-61BF-3F55-A219F59395C0}"/>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2973856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07D56-310F-4C24-F6AC-AB00EDFCD82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1BFEED7A-2D4B-D776-7EB8-60A10B041A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3B99C0AF-DEB1-75D4-CDB9-F307E235F5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F69813F-7260-768E-69A2-917BD5873A7C}"/>
              </a:ext>
            </a:extLst>
          </p:cNvPr>
          <p:cNvSpPr>
            <a:spLocks noGrp="1"/>
          </p:cNvSpPr>
          <p:nvPr>
            <p:ph type="dt" sz="half" idx="10"/>
          </p:nvPr>
        </p:nvSpPr>
        <p:spPr/>
        <p:txBody>
          <a:bodyPr/>
          <a:lstStyle/>
          <a:p>
            <a:fld id="{78AC6A5B-8AE7-4A41-B5A7-9ADC6686DC18}" type="datetime1">
              <a:rPr lang="en-US" smtClean="0"/>
              <a:t>5/14/24</a:t>
            </a:fld>
            <a:endParaRPr lang="en-US"/>
          </a:p>
        </p:txBody>
      </p:sp>
      <p:sp>
        <p:nvSpPr>
          <p:cNvPr id="6" name="Footer Placeholder 5">
            <a:extLst>
              <a:ext uri="{FF2B5EF4-FFF2-40B4-BE49-F238E27FC236}">
                <a16:creationId xmlns:a16="http://schemas.microsoft.com/office/drawing/2014/main" id="{605871AE-6B9F-A9F7-6D69-FD32D19CE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9DF370-6993-BD28-ED88-C783C65C6F33}"/>
              </a:ext>
            </a:extLst>
          </p:cNvPr>
          <p:cNvSpPr>
            <a:spLocks noGrp="1"/>
          </p:cNvSpPr>
          <p:nvPr>
            <p:ph type="sldNum" sz="quarter" idx="12"/>
          </p:nvPr>
        </p:nvSpPr>
        <p:spPr/>
        <p:txBody>
          <a:bodyPr/>
          <a:lstStyle/>
          <a:p>
            <a:fld id="{73B850FF-6169-4056-8077-06FFA93A5366}" type="slidenum">
              <a:rPr lang="en-US" smtClean="0"/>
              <a:t>‹Nr.›</a:t>
            </a:fld>
            <a:endParaRPr lang="en-US"/>
          </a:p>
        </p:txBody>
      </p:sp>
    </p:spTree>
    <p:extLst>
      <p:ext uri="{BB962C8B-B14F-4D97-AF65-F5344CB8AC3E}">
        <p14:creationId xmlns:p14="http://schemas.microsoft.com/office/powerpoint/2010/main" val="3573178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970B9A-CC3B-BD13-2105-309406383E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0E073102-8444-8AB3-11FF-BEE9B540AE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8059C40E-EF08-D8B3-3C4E-4A1E2C3DBE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E0CF6C-748E-4B7A-BC8B-3011EF78ED13}" type="datetime1">
              <a:rPr lang="en-US" smtClean="0"/>
              <a:pPr/>
              <a:t>5/14/24</a:t>
            </a:fld>
            <a:endParaRPr lang="en-US" dirty="0"/>
          </a:p>
        </p:txBody>
      </p:sp>
      <p:sp>
        <p:nvSpPr>
          <p:cNvPr id="5" name="Footer Placeholder 4">
            <a:extLst>
              <a:ext uri="{FF2B5EF4-FFF2-40B4-BE49-F238E27FC236}">
                <a16:creationId xmlns:a16="http://schemas.microsoft.com/office/drawing/2014/main" id="{7A14DD05-772D-4899-12AB-C5D9644DF4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DD0CC95-6A3D-E318-5349-2C11F817D5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850FF-6169-4056-8077-06FFA93A5366}" type="slidenum">
              <a:rPr lang="en-US" smtClean="0"/>
              <a:pPr/>
              <a:t>‹Nr.›</a:t>
            </a:fld>
            <a:endParaRPr lang="en-US" dirty="0"/>
          </a:p>
        </p:txBody>
      </p:sp>
    </p:spTree>
    <p:extLst>
      <p:ext uri="{BB962C8B-B14F-4D97-AF65-F5344CB8AC3E}">
        <p14:creationId xmlns:p14="http://schemas.microsoft.com/office/powerpoint/2010/main" val="95018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tk.de/techniker/magazin/life-balance/aktiv-entspannen/body-scan-download-2007110" TargetMode="External"/><Relationship Id="rId2" Type="http://schemas.openxmlformats.org/officeDocument/2006/relationships/hyperlink" Target="https://www.youtube.com/watch?v=1EWMEPg8ZQk"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arD5nBd9GHw" TargetMode="External"/><Relationship Id="rId2" Type="http://schemas.openxmlformats.org/officeDocument/2006/relationships/hyperlink" Target="https://www.youtube.com/watch?v=Xz-Y_4Z46C4"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8DB9CD9-59B1-4D73-BC4C-98796A48EF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874A6A9-41FF-4E33-AFA8-F9F81436A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21D730E-1F97-4071-B143-B05E6D2599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402" y="3985"/>
            <a:ext cx="9772765" cy="6858000"/>
            <a:chOff x="1303402" y="3985"/>
            <a:chExt cx="9772765" cy="6858000"/>
          </a:xfrm>
        </p:grpSpPr>
        <p:sp>
          <p:nvSpPr>
            <p:cNvPr id="13" name="Freeform: Shape 12">
              <a:extLst>
                <a:ext uri="{FF2B5EF4-FFF2-40B4-BE49-F238E27FC236}">
                  <a16:creationId xmlns:a16="http://schemas.microsoft.com/office/drawing/2014/main" id="{B3849C6A-9EE5-4604-8EAE-DD4796B79D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985"/>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308677BE-069B-4A4D-8732-E26B6EF567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985"/>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9A9A575B-DD07-4388-963B-0AF3FDDCF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985"/>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D55285E4-21EB-4EC1-AB8E-36E881E899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985"/>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6A0C77B5-3FAA-4D4F-9555-89D751608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402" y="3985"/>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18" name="Freeform: Shape 17">
              <a:extLst>
                <a:ext uri="{FF2B5EF4-FFF2-40B4-BE49-F238E27FC236}">
                  <a16:creationId xmlns:a16="http://schemas.microsoft.com/office/drawing/2014/main" id="{5F0C96D1-A8B7-4C8E-9997-D823FD159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985"/>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DA46556D-445B-4CD0-87A0-02A30BD1B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8320" y="3985"/>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E928BC99-15A8-C7F3-762D-D8F985F0A222}"/>
              </a:ext>
            </a:extLst>
          </p:cNvPr>
          <p:cNvSpPr>
            <a:spLocks noGrp="1"/>
          </p:cNvSpPr>
          <p:nvPr>
            <p:ph type="ctrTitle"/>
          </p:nvPr>
        </p:nvSpPr>
        <p:spPr>
          <a:xfrm>
            <a:off x="3215729" y="1764407"/>
            <a:ext cx="5760846" cy="2310312"/>
          </a:xfrm>
        </p:spPr>
        <p:txBody>
          <a:bodyPr>
            <a:normAutofit/>
          </a:bodyPr>
          <a:lstStyle/>
          <a:p>
            <a:r>
              <a:rPr lang="en-DE" sz="5200" dirty="0">
                <a:solidFill>
                  <a:schemeClr val="tx2"/>
                </a:solidFill>
              </a:rPr>
              <a:t>3. Begleitsemi</a:t>
            </a:r>
            <a:r>
              <a:rPr lang="de-DE" sz="5200" dirty="0">
                <a:solidFill>
                  <a:schemeClr val="tx2"/>
                </a:solidFill>
              </a:rPr>
              <a:t>n</a:t>
            </a:r>
            <a:r>
              <a:rPr lang="en-DE" sz="5200" dirty="0">
                <a:solidFill>
                  <a:schemeClr val="tx2"/>
                </a:solidFill>
              </a:rPr>
              <a:t>ar </a:t>
            </a:r>
            <a:br>
              <a:rPr lang="en-DE" sz="5200" dirty="0">
                <a:solidFill>
                  <a:schemeClr val="tx2"/>
                </a:solidFill>
              </a:rPr>
            </a:br>
            <a:r>
              <a:rPr lang="en-DE" sz="3600" dirty="0">
                <a:solidFill>
                  <a:schemeClr val="tx2"/>
                </a:solidFill>
              </a:rPr>
              <a:t>Studie Stressmanagement und Soziale Interaktion</a:t>
            </a:r>
            <a:endParaRPr lang="en-DE" sz="5200" dirty="0">
              <a:solidFill>
                <a:schemeClr val="tx2"/>
              </a:solidFill>
            </a:endParaRPr>
          </a:p>
        </p:txBody>
      </p:sp>
      <p:sp>
        <p:nvSpPr>
          <p:cNvPr id="3" name="Subtitle 2">
            <a:extLst>
              <a:ext uri="{FF2B5EF4-FFF2-40B4-BE49-F238E27FC236}">
                <a16:creationId xmlns:a16="http://schemas.microsoft.com/office/drawing/2014/main" id="{3F65DB75-D497-F267-2D57-68371CDB35F8}"/>
              </a:ext>
            </a:extLst>
          </p:cNvPr>
          <p:cNvSpPr>
            <a:spLocks noGrp="1"/>
          </p:cNvSpPr>
          <p:nvPr>
            <p:ph type="subTitle" idx="1"/>
          </p:nvPr>
        </p:nvSpPr>
        <p:spPr>
          <a:xfrm>
            <a:off x="3215729" y="4443241"/>
            <a:ext cx="5760846" cy="682079"/>
          </a:xfrm>
        </p:spPr>
        <p:txBody>
          <a:bodyPr>
            <a:normAutofit/>
          </a:bodyPr>
          <a:lstStyle/>
          <a:p>
            <a:r>
              <a:rPr lang="en-DE" dirty="0">
                <a:solidFill>
                  <a:schemeClr val="tx2"/>
                </a:solidFill>
              </a:rPr>
              <a:t>Die Kraft der inneren Haltung</a:t>
            </a:r>
          </a:p>
        </p:txBody>
      </p:sp>
    </p:spTree>
    <p:extLst>
      <p:ext uri="{BB962C8B-B14F-4D97-AF65-F5344CB8AC3E}">
        <p14:creationId xmlns:p14="http://schemas.microsoft.com/office/powerpoint/2010/main" val="2578061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01D0AF59-99C3-4251-AB9A-C966C6AD4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855405F-37A2-4869-9154-F8BE3BECE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65B6538-015E-914A-7892-5C269437EA96}"/>
              </a:ext>
            </a:extLst>
          </p:cNvPr>
          <p:cNvPicPr>
            <a:picLocks noChangeAspect="1"/>
          </p:cNvPicPr>
          <p:nvPr/>
        </p:nvPicPr>
        <p:blipFill>
          <a:blip r:embed="rId2"/>
          <a:stretch>
            <a:fillRect/>
          </a:stretch>
        </p:blipFill>
        <p:spPr>
          <a:xfrm>
            <a:off x="2581132" y="643467"/>
            <a:ext cx="7029735" cy="5571066"/>
          </a:xfrm>
          <a:prstGeom prst="rect">
            <a:avLst/>
          </a:prstGeom>
        </p:spPr>
      </p:pic>
      <p:sp>
        <p:nvSpPr>
          <p:cNvPr id="2" name="Textfeld 1">
            <a:extLst>
              <a:ext uri="{FF2B5EF4-FFF2-40B4-BE49-F238E27FC236}">
                <a16:creationId xmlns:a16="http://schemas.microsoft.com/office/drawing/2014/main" id="{EDA0B4EC-36AE-1F07-97C2-A8CCAD816ED3}"/>
              </a:ext>
            </a:extLst>
          </p:cNvPr>
          <p:cNvSpPr txBox="1"/>
          <p:nvPr/>
        </p:nvSpPr>
        <p:spPr>
          <a:xfrm>
            <a:off x="6765471" y="2030186"/>
            <a:ext cx="3260272" cy="1200329"/>
          </a:xfrm>
          <a:prstGeom prst="rect">
            <a:avLst/>
          </a:prstGeom>
          <a:noFill/>
        </p:spPr>
        <p:txBody>
          <a:bodyPr wrap="square" rtlCol="0">
            <a:spAutoFit/>
          </a:bodyPr>
          <a:lstStyle/>
          <a:p>
            <a:r>
              <a:rPr lang="de-DE" dirty="0"/>
              <a:t>Wie ist das in Stresssituationen?</a:t>
            </a:r>
          </a:p>
          <a:p>
            <a:endParaRPr lang="de-DE" dirty="0"/>
          </a:p>
          <a:p>
            <a:r>
              <a:rPr lang="de-DE" dirty="0"/>
              <a:t>Gibt es etwas worüber ihr pessimistisch denkt?</a:t>
            </a:r>
          </a:p>
        </p:txBody>
      </p:sp>
    </p:spTree>
    <p:extLst>
      <p:ext uri="{BB962C8B-B14F-4D97-AF65-F5344CB8AC3E}">
        <p14:creationId xmlns:p14="http://schemas.microsoft.com/office/powerpoint/2010/main" val="982613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791662" y="352389"/>
            <a:ext cx="5786852" cy="689156"/>
          </a:xfrm>
        </p:spPr>
        <p:txBody>
          <a:bodyPr vert="horz" lIns="91440" tIns="45720" rIns="91440" bIns="45720" rtlCol="0" anchor="b">
            <a:normAutofit/>
          </a:bodyPr>
          <a:lstStyle/>
          <a:p>
            <a:r>
              <a:rPr lang="en-US" sz="2800" kern="1200" dirty="0" err="1">
                <a:solidFill>
                  <a:schemeClr val="tx2"/>
                </a:solidFill>
                <a:latin typeface="+mj-lt"/>
                <a:ea typeface="+mj-ea"/>
                <a:cs typeface="+mj-cs"/>
              </a:rPr>
              <a:t>Entspannungsmethoden</a:t>
            </a:r>
            <a:endParaRPr lang="en-US" sz="2800" kern="1200" dirty="0">
              <a:solidFill>
                <a:schemeClr val="tx2"/>
              </a:solidFill>
              <a:latin typeface="+mj-lt"/>
              <a:ea typeface="+mj-ea"/>
              <a:cs typeface="+mj-cs"/>
            </a:endParaRP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feld 3">
            <a:extLst>
              <a:ext uri="{FF2B5EF4-FFF2-40B4-BE49-F238E27FC236}">
                <a16:creationId xmlns:a16="http://schemas.microsoft.com/office/drawing/2014/main" id="{A01C2ED1-F7D3-DB88-1F54-2F1ADC3DA8AE}"/>
              </a:ext>
            </a:extLst>
          </p:cNvPr>
          <p:cNvSpPr txBox="1"/>
          <p:nvPr/>
        </p:nvSpPr>
        <p:spPr>
          <a:xfrm>
            <a:off x="791662" y="1509495"/>
            <a:ext cx="8542583" cy="369332"/>
          </a:xfrm>
          <a:prstGeom prst="rect">
            <a:avLst/>
          </a:prstGeom>
          <a:noFill/>
        </p:spPr>
        <p:txBody>
          <a:bodyPr wrap="square" rtlCol="0">
            <a:spAutoFit/>
          </a:bodyPr>
          <a:lstStyle/>
          <a:p>
            <a:r>
              <a:rPr lang="de-DE" sz="1800" b="1" dirty="0">
                <a:solidFill>
                  <a:srgbClr val="00B050"/>
                </a:solidFill>
              </a:rPr>
              <a:t>Autogenes Training </a:t>
            </a:r>
            <a:r>
              <a:rPr lang="de-DE" sz="1800" b="1" dirty="0"/>
              <a:t>		                           	 </a:t>
            </a:r>
            <a:r>
              <a:rPr lang="de-DE" sz="1800" b="1" dirty="0">
                <a:solidFill>
                  <a:srgbClr val="0070C0"/>
                </a:solidFill>
              </a:rPr>
              <a:t>Progressive Muskelrelaxation</a:t>
            </a:r>
            <a:endParaRPr lang="de-DE" b="1" dirty="0">
              <a:solidFill>
                <a:srgbClr val="0070C0"/>
              </a:solidFill>
            </a:endParaRPr>
          </a:p>
        </p:txBody>
      </p:sp>
      <p:sp>
        <p:nvSpPr>
          <p:cNvPr id="5" name="Textfeld 4">
            <a:extLst>
              <a:ext uri="{FF2B5EF4-FFF2-40B4-BE49-F238E27FC236}">
                <a16:creationId xmlns:a16="http://schemas.microsoft.com/office/drawing/2014/main" id="{C2B30C11-412F-7279-D1B5-9776CBE73616}"/>
              </a:ext>
            </a:extLst>
          </p:cNvPr>
          <p:cNvSpPr txBox="1"/>
          <p:nvPr/>
        </p:nvSpPr>
        <p:spPr>
          <a:xfrm>
            <a:off x="729213" y="2038909"/>
            <a:ext cx="6096000" cy="1323439"/>
          </a:xfrm>
          <a:prstGeom prst="rect">
            <a:avLst/>
          </a:prstGeom>
          <a:noFill/>
        </p:spPr>
        <p:txBody>
          <a:bodyPr wrap="square">
            <a:spAutoFit/>
          </a:bodyPr>
          <a:lstStyle/>
          <a:p>
            <a:pPr marL="285750" indent="-285750">
              <a:buFont typeface="Arial" panose="020B0604020202020204" pitchFamily="34" charset="0"/>
              <a:buChar char="•"/>
            </a:pPr>
            <a:r>
              <a:rPr lang="de-DE" sz="1600" dirty="0"/>
              <a:t>Übungen, die sich im Kopf abspielen</a:t>
            </a:r>
          </a:p>
          <a:p>
            <a:pPr marL="285750" indent="-285750">
              <a:buFont typeface="Arial" panose="020B0604020202020204" pitchFamily="34" charset="0"/>
              <a:buChar char="•"/>
            </a:pPr>
            <a:r>
              <a:rPr lang="de-DE" sz="1600" dirty="0"/>
              <a:t>Entspannung vorstellen -Selbstbeeinflussung </a:t>
            </a:r>
          </a:p>
          <a:p>
            <a:pPr marL="285750" indent="-285750">
              <a:buFont typeface="Arial" panose="020B0604020202020204" pitchFamily="34" charset="0"/>
              <a:buChar char="•"/>
            </a:pPr>
            <a:r>
              <a:rPr lang="de-DE" sz="1600" dirty="0"/>
              <a:t>des Körpers durch Suggestion</a:t>
            </a:r>
          </a:p>
          <a:p>
            <a:pPr marL="285750" indent="-285750">
              <a:buFont typeface="Arial" panose="020B0604020202020204" pitchFamily="34" charset="0"/>
              <a:buChar char="•"/>
            </a:pPr>
            <a:r>
              <a:rPr lang="de-DE" sz="1600" dirty="0"/>
              <a:t>Basiert auf Ruhe</a:t>
            </a:r>
          </a:p>
          <a:p>
            <a:pPr marL="285750" indent="-285750">
              <a:buFont typeface="Arial" panose="020B0604020202020204" pitchFamily="34" charset="0"/>
              <a:buChar char="•"/>
            </a:pPr>
            <a:r>
              <a:rPr lang="de-DE" sz="1600" dirty="0"/>
              <a:t>Nach Johannes Heinrich Schultz</a:t>
            </a:r>
          </a:p>
        </p:txBody>
      </p:sp>
      <p:sp>
        <p:nvSpPr>
          <p:cNvPr id="6" name="Textfeld 5">
            <a:extLst>
              <a:ext uri="{FF2B5EF4-FFF2-40B4-BE49-F238E27FC236}">
                <a16:creationId xmlns:a16="http://schemas.microsoft.com/office/drawing/2014/main" id="{4D7566AD-B498-78BC-EDB1-89E1104947F9}"/>
              </a:ext>
            </a:extLst>
          </p:cNvPr>
          <p:cNvSpPr txBox="1"/>
          <p:nvPr/>
        </p:nvSpPr>
        <p:spPr>
          <a:xfrm>
            <a:off x="791662" y="3366823"/>
            <a:ext cx="6096000" cy="1077218"/>
          </a:xfrm>
          <a:prstGeom prst="rect">
            <a:avLst/>
          </a:prstGeom>
          <a:noFill/>
        </p:spPr>
        <p:txBody>
          <a:bodyPr wrap="square">
            <a:spAutoFit/>
          </a:bodyPr>
          <a:lstStyle/>
          <a:p>
            <a:pPr algn="l">
              <a:buFont typeface="+mj-lt"/>
              <a:buAutoNum type="arabicPeriod"/>
            </a:pPr>
            <a:r>
              <a:rPr lang="de-DE" sz="1600" b="0" i="0" u="none" strike="noStrike" dirty="0">
                <a:solidFill>
                  <a:srgbClr val="0C0C0C"/>
                </a:solidFill>
                <a:effectLst/>
              </a:rPr>
              <a:t> Schwere - Übung („Arme und Beine sind ganz schwer”)</a:t>
            </a:r>
          </a:p>
          <a:p>
            <a:pPr algn="l">
              <a:buFont typeface="+mj-lt"/>
              <a:buAutoNum type="arabicPeriod"/>
            </a:pPr>
            <a:r>
              <a:rPr lang="de-DE" sz="1600" b="0" i="0" u="none" strike="noStrike" dirty="0">
                <a:solidFill>
                  <a:srgbClr val="0C0C0C"/>
                </a:solidFill>
                <a:effectLst/>
              </a:rPr>
              <a:t> Wärme -Übung (“Arme und Beine sind ganz warm”)</a:t>
            </a:r>
          </a:p>
          <a:p>
            <a:pPr algn="l">
              <a:buFont typeface="+mj-lt"/>
              <a:buAutoNum type="arabicPeriod"/>
            </a:pPr>
            <a:r>
              <a:rPr lang="de-DE" sz="1600" b="0" i="0" u="none" strike="noStrike" dirty="0">
                <a:solidFill>
                  <a:srgbClr val="0C0C0C"/>
                </a:solidFill>
                <a:effectLst/>
              </a:rPr>
              <a:t> Herz </a:t>
            </a:r>
            <a:r>
              <a:rPr lang="de-DE" sz="1600" dirty="0">
                <a:solidFill>
                  <a:srgbClr val="0C0C0C"/>
                </a:solidFill>
              </a:rPr>
              <a:t>- </a:t>
            </a:r>
            <a:r>
              <a:rPr lang="de-DE" sz="1600" b="0" i="0" u="none" strike="noStrike" dirty="0">
                <a:solidFill>
                  <a:srgbClr val="0C0C0C"/>
                </a:solidFill>
                <a:effectLst/>
              </a:rPr>
              <a:t>Übung (“Herz ganz ruhig und regelmäßig”)</a:t>
            </a:r>
          </a:p>
          <a:p>
            <a:pPr algn="l">
              <a:buFont typeface="+mj-lt"/>
              <a:buAutoNum type="arabicPeriod"/>
            </a:pPr>
            <a:r>
              <a:rPr lang="de-DE" sz="1600" b="0" i="0" u="none" strike="noStrike" dirty="0">
                <a:solidFill>
                  <a:srgbClr val="0C0C0C"/>
                </a:solidFill>
                <a:effectLst/>
              </a:rPr>
              <a:t> Atem - Übung (“Atmung ist ruhig und regelmäßig”)</a:t>
            </a:r>
          </a:p>
        </p:txBody>
      </p:sp>
      <p:sp>
        <p:nvSpPr>
          <p:cNvPr id="8" name="Textfeld 7">
            <a:extLst>
              <a:ext uri="{FF2B5EF4-FFF2-40B4-BE49-F238E27FC236}">
                <a16:creationId xmlns:a16="http://schemas.microsoft.com/office/drawing/2014/main" id="{38033232-F7F3-72DC-38EC-BFB2CCED369B}"/>
              </a:ext>
            </a:extLst>
          </p:cNvPr>
          <p:cNvSpPr txBox="1"/>
          <p:nvPr/>
        </p:nvSpPr>
        <p:spPr>
          <a:xfrm>
            <a:off x="791662" y="4482578"/>
            <a:ext cx="6096000" cy="338554"/>
          </a:xfrm>
          <a:prstGeom prst="rect">
            <a:avLst/>
          </a:prstGeom>
          <a:noFill/>
        </p:spPr>
        <p:txBody>
          <a:bodyPr wrap="square">
            <a:spAutoFit/>
          </a:bodyPr>
          <a:lstStyle/>
          <a:p>
            <a:r>
              <a:rPr lang="de-DE" sz="1600" b="1" dirty="0"/>
              <a:t>Autogenes Training in der 7Mind-App (12:58min) </a:t>
            </a:r>
          </a:p>
        </p:txBody>
      </p:sp>
      <p:sp>
        <p:nvSpPr>
          <p:cNvPr id="10" name="Textfeld 9">
            <a:extLst>
              <a:ext uri="{FF2B5EF4-FFF2-40B4-BE49-F238E27FC236}">
                <a16:creationId xmlns:a16="http://schemas.microsoft.com/office/drawing/2014/main" id="{220DA5F2-8445-06F5-12E7-098ACD36AD32}"/>
              </a:ext>
            </a:extLst>
          </p:cNvPr>
          <p:cNvSpPr txBox="1"/>
          <p:nvPr/>
        </p:nvSpPr>
        <p:spPr>
          <a:xfrm>
            <a:off x="6373554" y="1971629"/>
            <a:ext cx="6096000" cy="1077218"/>
          </a:xfrm>
          <a:prstGeom prst="rect">
            <a:avLst/>
          </a:prstGeom>
          <a:noFill/>
        </p:spPr>
        <p:txBody>
          <a:bodyPr wrap="square">
            <a:spAutoFit/>
          </a:bodyPr>
          <a:lstStyle/>
          <a:p>
            <a:pPr marL="285750" indent="-285750">
              <a:buFont typeface="Arial" panose="020B0604020202020204" pitchFamily="34" charset="0"/>
              <a:buChar char="•"/>
            </a:pPr>
            <a:r>
              <a:rPr lang="de-DE" sz="1600" b="0" i="0" u="none" strike="noStrike" dirty="0">
                <a:effectLst/>
              </a:rPr>
              <a:t>Muskeln der Willkürmuskulatur bewusst anspannen um anschließend deren Entspannung bewusst wahrzunehmen</a:t>
            </a:r>
          </a:p>
          <a:p>
            <a:pPr marL="285750" indent="-285750">
              <a:buFont typeface="Arial" panose="020B0604020202020204" pitchFamily="34" charset="0"/>
              <a:buChar char="•"/>
            </a:pPr>
            <a:r>
              <a:rPr lang="de-DE" sz="1600" dirty="0"/>
              <a:t>Basiert auf Bewegung</a:t>
            </a:r>
          </a:p>
          <a:p>
            <a:pPr marL="285750" indent="-285750">
              <a:buFont typeface="Arial" panose="020B0604020202020204" pitchFamily="34" charset="0"/>
              <a:buChar char="•"/>
            </a:pPr>
            <a:r>
              <a:rPr lang="de-DE" sz="1600" dirty="0"/>
              <a:t>Nach Edmund Jacobson</a:t>
            </a:r>
            <a:endParaRPr lang="de-DE" sz="1600" b="0" i="0" u="none" strike="noStrike" dirty="0">
              <a:effectLst/>
            </a:endParaRPr>
          </a:p>
        </p:txBody>
      </p:sp>
      <p:sp>
        <p:nvSpPr>
          <p:cNvPr id="16" name="Textfeld 15">
            <a:extLst>
              <a:ext uri="{FF2B5EF4-FFF2-40B4-BE49-F238E27FC236}">
                <a16:creationId xmlns:a16="http://schemas.microsoft.com/office/drawing/2014/main" id="{90230073-EBCA-2853-71B1-22FD67302797}"/>
              </a:ext>
            </a:extLst>
          </p:cNvPr>
          <p:cNvSpPr txBox="1"/>
          <p:nvPr/>
        </p:nvSpPr>
        <p:spPr>
          <a:xfrm>
            <a:off x="6415657" y="3167682"/>
            <a:ext cx="6437586" cy="338554"/>
          </a:xfrm>
          <a:prstGeom prst="rect">
            <a:avLst/>
          </a:prstGeom>
          <a:noFill/>
        </p:spPr>
        <p:txBody>
          <a:bodyPr wrap="square">
            <a:spAutoFit/>
          </a:bodyPr>
          <a:lstStyle/>
          <a:p>
            <a:r>
              <a:rPr lang="de-DE" sz="1600" b="1" dirty="0">
                <a:hlinkClick r:id="rId2">
                  <a:extLst>
                    <a:ext uri="{A12FA001-AC4F-418D-AE19-62706E023703}">
                      <ahyp:hlinkClr xmlns:ahyp="http://schemas.microsoft.com/office/drawing/2018/hyperlinkcolor" val="tx"/>
                    </a:ext>
                  </a:extLst>
                </a:hlinkClick>
              </a:rPr>
              <a:t>https://www.youtube.com/watch?v=1EWMEPg8ZQk</a:t>
            </a:r>
            <a:endParaRPr lang="de-DE" sz="1600" b="1" dirty="0"/>
          </a:p>
        </p:txBody>
      </p:sp>
      <p:sp>
        <p:nvSpPr>
          <p:cNvPr id="22" name="Textfeld 21">
            <a:extLst>
              <a:ext uri="{FF2B5EF4-FFF2-40B4-BE49-F238E27FC236}">
                <a16:creationId xmlns:a16="http://schemas.microsoft.com/office/drawing/2014/main" id="{C3320A87-B30D-9402-811F-42641A88A519}"/>
              </a:ext>
            </a:extLst>
          </p:cNvPr>
          <p:cNvSpPr txBox="1"/>
          <p:nvPr/>
        </p:nvSpPr>
        <p:spPr>
          <a:xfrm>
            <a:off x="6326141" y="4259375"/>
            <a:ext cx="6427076" cy="369332"/>
          </a:xfrm>
          <a:prstGeom prst="rect">
            <a:avLst/>
          </a:prstGeom>
          <a:noFill/>
        </p:spPr>
        <p:txBody>
          <a:bodyPr wrap="square">
            <a:spAutoFit/>
          </a:bodyPr>
          <a:lstStyle/>
          <a:p>
            <a:r>
              <a:rPr lang="de-DE" sz="1800" b="1" i="0" u="none" strike="noStrike" dirty="0">
                <a:solidFill>
                  <a:srgbClr val="FFC000"/>
                </a:solidFill>
                <a:effectLst/>
                <a:latin typeface="SoletoTK"/>
              </a:rPr>
              <a:t>Body Scan</a:t>
            </a:r>
            <a:r>
              <a:rPr lang="de-DE" sz="1800" b="1" dirty="0">
                <a:solidFill>
                  <a:srgbClr val="FFC000"/>
                </a:solidFill>
              </a:rPr>
              <a:t>	</a:t>
            </a:r>
            <a:r>
              <a:rPr lang="de-DE" sz="1800" b="1" dirty="0"/>
              <a:t>	</a:t>
            </a:r>
            <a:endParaRPr lang="de-DE" dirty="0"/>
          </a:p>
        </p:txBody>
      </p:sp>
      <p:sp>
        <p:nvSpPr>
          <p:cNvPr id="23" name="Textfeld 22">
            <a:extLst>
              <a:ext uri="{FF2B5EF4-FFF2-40B4-BE49-F238E27FC236}">
                <a16:creationId xmlns:a16="http://schemas.microsoft.com/office/drawing/2014/main" id="{11F805CE-74D1-905D-80C7-1C3A1F9C9386}"/>
              </a:ext>
            </a:extLst>
          </p:cNvPr>
          <p:cNvSpPr txBox="1"/>
          <p:nvPr/>
        </p:nvSpPr>
        <p:spPr>
          <a:xfrm>
            <a:off x="6326141" y="4639101"/>
            <a:ext cx="6427076" cy="1107996"/>
          </a:xfrm>
          <a:prstGeom prst="rect">
            <a:avLst/>
          </a:prstGeom>
          <a:noFill/>
        </p:spPr>
        <p:txBody>
          <a:bodyPr wrap="square">
            <a:spAutoFit/>
          </a:bodyPr>
          <a:lstStyle/>
          <a:p>
            <a:pPr marL="285750" indent="-285750">
              <a:buFont typeface="Arial" panose="020B0604020202020204" pitchFamily="34" charset="0"/>
              <a:buChar char="•"/>
            </a:pPr>
            <a:r>
              <a:rPr lang="de-DE" sz="1600" dirty="0"/>
              <a:t>Körper achtsam wahrnehmen</a:t>
            </a:r>
          </a:p>
          <a:p>
            <a:pPr marL="285750" indent="-285750">
              <a:buFont typeface="Arial" panose="020B0604020202020204" pitchFamily="34" charset="0"/>
              <a:buChar char="•"/>
            </a:pPr>
            <a:r>
              <a:rPr lang="de-DE" sz="1600" dirty="0">
                <a:latin typeface="SoletoTK"/>
              </a:rPr>
              <a:t>S</a:t>
            </a:r>
            <a:r>
              <a:rPr lang="de-DE" sz="1600" b="0" i="0" u="none" strike="noStrike" dirty="0">
                <a:effectLst/>
                <a:latin typeface="SoletoTK"/>
              </a:rPr>
              <a:t>chrittweise ihren ganzen Körper zu spüren</a:t>
            </a:r>
            <a:endParaRPr lang="de-DE" sz="1600" dirty="0"/>
          </a:p>
          <a:p>
            <a:pPr marL="285750" indent="-285750">
              <a:buFont typeface="Arial" panose="020B0604020202020204" pitchFamily="34" charset="0"/>
              <a:buChar char="•"/>
            </a:pPr>
            <a:r>
              <a:rPr lang="de-DE" sz="1600" b="0" i="0" u="none" strike="noStrike" dirty="0">
                <a:solidFill>
                  <a:srgbClr val="000000"/>
                </a:solidFill>
                <a:effectLst/>
                <a:latin typeface="Effra Light"/>
              </a:rPr>
              <a:t>alle Empfindungen wohlwollend wahrnehmen, nicht beurteilen</a:t>
            </a:r>
            <a:endParaRPr lang="de-DE" sz="1600" dirty="0"/>
          </a:p>
          <a:p>
            <a:pPr marL="285750" indent="-285750">
              <a:buFont typeface="Arial" panose="020B0604020202020204" pitchFamily="34" charset="0"/>
              <a:buChar char="•"/>
            </a:pPr>
            <a:endParaRPr lang="de-DE" dirty="0"/>
          </a:p>
        </p:txBody>
      </p:sp>
      <p:sp>
        <p:nvSpPr>
          <p:cNvPr id="24" name="Textfeld 23">
            <a:extLst>
              <a:ext uri="{FF2B5EF4-FFF2-40B4-BE49-F238E27FC236}">
                <a16:creationId xmlns:a16="http://schemas.microsoft.com/office/drawing/2014/main" id="{45D6CBBD-41F0-1476-FAA6-8988726553C6}"/>
              </a:ext>
            </a:extLst>
          </p:cNvPr>
          <p:cNvSpPr txBox="1"/>
          <p:nvPr/>
        </p:nvSpPr>
        <p:spPr>
          <a:xfrm>
            <a:off x="6373554" y="5521259"/>
            <a:ext cx="5135274" cy="584775"/>
          </a:xfrm>
          <a:prstGeom prst="rect">
            <a:avLst/>
          </a:prstGeom>
          <a:noFill/>
        </p:spPr>
        <p:txBody>
          <a:bodyPr wrap="square">
            <a:spAutoFit/>
          </a:bodyPr>
          <a:lstStyle/>
          <a:p>
            <a:r>
              <a:rPr lang="de-DE" sz="1600" b="1" dirty="0">
                <a:hlinkClick r:id="rId3">
                  <a:extLst>
                    <a:ext uri="{A12FA001-AC4F-418D-AE19-62706E023703}">
                      <ahyp:hlinkClr xmlns:ahyp="http://schemas.microsoft.com/office/drawing/2018/hyperlinkcolor" val="tx"/>
                    </a:ext>
                  </a:extLst>
                </a:hlinkClick>
              </a:rPr>
              <a:t>https://www.tk.de/techniker/magazin/life-balance/aktiv-entspannen/body-scan-download-2007110</a:t>
            </a:r>
            <a:endParaRPr lang="de-DE" sz="1600" b="1" dirty="0"/>
          </a:p>
        </p:txBody>
      </p:sp>
    </p:spTree>
    <p:extLst>
      <p:ext uri="{BB962C8B-B14F-4D97-AF65-F5344CB8AC3E}">
        <p14:creationId xmlns:p14="http://schemas.microsoft.com/office/powerpoint/2010/main" val="1779570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381610" y="367756"/>
            <a:ext cx="5462911" cy="689156"/>
          </a:xfrm>
        </p:spPr>
        <p:txBody>
          <a:bodyPr vert="horz" lIns="91440" tIns="45720" rIns="91440" bIns="45720" rtlCol="0" anchor="b">
            <a:normAutofit/>
          </a:bodyPr>
          <a:lstStyle/>
          <a:p>
            <a:pPr algn="ctr"/>
            <a:r>
              <a:rPr lang="de-DE" sz="2800" kern="1200" dirty="0">
                <a:solidFill>
                  <a:schemeClr val="tx2"/>
                </a:solidFill>
                <a:latin typeface="+mj-lt"/>
                <a:ea typeface="+mj-ea"/>
                <a:cs typeface="+mj-cs"/>
              </a:rPr>
              <a:t>Optimismus und Pessimismus</a:t>
            </a: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TextBox 2">
            <a:extLst>
              <a:ext uri="{FF2B5EF4-FFF2-40B4-BE49-F238E27FC236}">
                <a16:creationId xmlns:a16="http://schemas.microsoft.com/office/drawing/2014/main" id="{5DB27F5C-2BA9-9AD0-13E9-77C601954C28}"/>
              </a:ext>
            </a:extLst>
          </p:cNvPr>
          <p:cNvSpPr txBox="1"/>
          <p:nvPr/>
        </p:nvSpPr>
        <p:spPr>
          <a:xfrm>
            <a:off x="884726" y="1419369"/>
            <a:ext cx="10422241" cy="4185761"/>
          </a:xfrm>
          <a:prstGeom prst="rect">
            <a:avLst/>
          </a:prstGeom>
          <a:noFill/>
        </p:spPr>
        <p:txBody>
          <a:bodyPr wrap="square" rtlCol="0">
            <a:spAutoFit/>
          </a:bodyPr>
          <a:lstStyle/>
          <a:p>
            <a:pPr marL="285750" indent="-285750">
              <a:buFont typeface="Arial" panose="020B0604020202020204" pitchFamily="34" charset="0"/>
              <a:buChar char="•"/>
            </a:pPr>
            <a:r>
              <a:rPr lang="de-DE" b="0" i="0" u="none" strike="noStrike" dirty="0">
                <a:solidFill>
                  <a:srgbClr val="000000"/>
                </a:solidFill>
                <a:effectLst/>
              </a:rPr>
              <a:t>Personen mit einer optimistischeren Lebenseinstellung erleben weniger Stress und Burnouts, berichten eine höhere Lebenszufriedenheit (Hayes &amp; </a:t>
            </a:r>
            <a:r>
              <a:rPr lang="de-DE" b="0" i="0" u="none" strike="noStrike" dirty="0" err="1">
                <a:solidFill>
                  <a:srgbClr val="000000"/>
                </a:solidFill>
                <a:effectLst/>
              </a:rPr>
              <a:t>Weathington</a:t>
            </a:r>
            <a:r>
              <a:rPr lang="de-DE" b="0" i="0" u="none" strike="noStrike" dirty="0">
                <a:solidFill>
                  <a:srgbClr val="000000"/>
                </a:solidFill>
                <a:effectLst/>
              </a:rPr>
              <a:t>, 2007; </a:t>
            </a:r>
            <a:r>
              <a:rPr lang="de-DE" b="0" i="0" u="none" strike="noStrike" dirty="0" err="1">
                <a:solidFill>
                  <a:srgbClr val="000000"/>
                </a:solidFill>
                <a:effectLst/>
              </a:rPr>
              <a:t>Yew</a:t>
            </a:r>
            <a:r>
              <a:rPr lang="de-DE" b="0" i="0" u="none" strike="noStrike" dirty="0">
                <a:solidFill>
                  <a:srgbClr val="000000"/>
                </a:solidFill>
                <a:effectLst/>
              </a:rPr>
              <a:t> et al., 2015) und haben seltener kardiovaskuläre </a:t>
            </a:r>
            <a:r>
              <a:rPr lang="de-DE" dirty="0">
                <a:solidFill>
                  <a:srgbClr val="000000"/>
                </a:solidFill>
              </a:rPr>
              <a:t>K</a:t>
            </a:r>
            <a:r>
              <a:rPr lang="de-DE" b="0" i="0" u="none" strike="noStrike" dirty="0">
                <a:solidFill>
                  <a:srgbClr val="000000"/>
                </a:solidFill>
                <a:effectLst/>
              </a:rPr>
              <a:t>rankheiten (</a:t>
            </a:r>
            <a:r>
              <a:rPr lang="de-DE" b="0" i="0" u="none" strike="noStrike" dirty="0" err="1">
                <a:solidFill>
                  <a:srgbClr val="000000"/>
                </a:solidFill>
                <a:effectLst/>
              </a:rPr>
              <a:t>Kubzansky</a:t>
            </a:r>
            <a:r>
              <a:rPr lang="de-DE" b="0" i="0" u="none" strike="noStrike" dirty="0">
                <a:solidFill>
                  <a:srgbClr val="000000"/>
                </a:solidFill>
                <a:effectLst/>
              </a:rPr>
              <a:t> et al., 2001)</a:t>
            </a:r>
          </a:p>
          <a:p>
            <a:pPr marL="285750" indent="-285750">
              <a:buFont typeface="Arial" panose="020B0604020202020204" pitchFamily="34" charset="0"/>
              <a:buChar char="•"/>
            </a:pPr>
            <a:endParaRPr lang="de-DE" b="0" i="0" u="none" strike="noStrike" dirty="0">
              <a:solidFill>
                <a:srgbClr val="000000"/>
              </a:solidFill>
              <a:effectLst/>
            </a:endParaRPr>
          </a:p>
          <a:p>
            <a:pPr marL="285750" indent="-285750">
              <a:buFont typeface="Arial" panose="020B0604020202020204" pitchFamily="34" charset="0"/>
              <a:buChar char="•"/>
            </a:pPr>
            <a:r>
              <a:rPr lang="de-DE" b="1" dirty="0">
                <a:solidFill>
                  <a:srgbClr val="000000"/>
                </a:solidFill>
              </a:rPr>
              <a:t>Gründe? </a:t>
            </a:r>
            <a:r>
              <a:rPr lang="de-DE" dirty="0">
                <a:solidFill>
                  <a:srgbClr val="000000"/>
                </a:solidFill>
              </a:rPr>
              <a:t>O</a:t>
            </a:r>
            <a:r>
              <a:rPr lang="de-DE" b="0" i="0" u="none" strike="noStrike" dirty="0">
                <a:solidFill>
                  <a:srgbClr val="000000"/>
                </a:solidFill>
                <a:effectLst/>
              </a:rPr>
              <a:t>ptimistischere Personen zeigen gesündere Verhaltensweisen, indem sie weniger rauchen oder sich mehr bewegen (Nabi et al., 2008; </a:t>
            </a:r>
            <a:r>
              <a:rPr lang="de-DE" b="0" i="0" u="none" strike="noStrike" dirty="0" err="1">
                <a:solidFill>
                  <a:srgbClr val="000000"/>
                </a:solidFill>
                <a:effectLst/>
              </a:rPr>
              <a:t>Tindle</a:t>
            </a:r>
            <a:r>
              <a:rPr lang="de-DE" b="0" i="0" u="none" strike="noStrike" dirty="0">
                <a:solidFill>
                  <a:srgbClr val="000000"/>
                </a:solidFill>
                <a:effectLst/>
              </a:rPr>
              <a:t> et al., 2010). Gleichzeitig sehen Optimisten ihre Lebensziele als durchaus erreichbar an. Dadurch verstärken sie ihr Engagement, um diese Ziele zu erreichen und die Chance auf Erfolg wird größer (</a:t>
            </a:r>
            <a:r>
              <a:rPr lang="de-DE" b="0" i="0" u="none" strike="noStrike" dirty="0" err="1">
                <a:solidFill>
                  <a:srgbClr val="000000"/>
                </a:solidFill>
                <a:effectLst/>
              </a:rPr>
              <a:t>Scheier</a:t>
            </a:r>
            <a:r>
              <a:rPr lang="de-DE" b="0" i="0" u="none" strike="noStrike" dirty="0">
                <a:solidFill>
                  <a:srgbClr val="000000"/>
                </a:solidFill>
                <a:effectLst/>
              </a:rPr>
              <a:t> &amp; Carver, 2003)</a:t>
            </a:r>
          </a:p>
          <a:p>
            <a:pPr marL="285750" indent="-285750">
              <a:buFont typeface="Arial" panose="020B0604020202020204" pitchFamily="34" charset="0"/>
              <a:buChar char="•"/>
            </a:pPr>
            <a:endParaRPr lang="de-DE" dirty="0">
              <a:solidFill>
                <a:srgbClr val="000000"/>
              </a:solidFill>
            </a:endParaRPr>
          </a:p>
          <a:p>
            <a:pPr marL="285750" indent="-285750">
              <a:buFont typeface="Arial" panose="020B0604020202020204" pitchFamily="34" charset="0"/>
              <a:buChar char="•"/>
            </a:pPr>
            <a:r>
              <a:rPr lang="de-DE" dirty="0">
                <a:solidFill>
                  <a:srgbClr val="000000"/>
                </a:solidFill>
              </a:rPr>
              <a:t>Negativitäts-Verzerrung: Hohe Sensibilität des Gehirns gegenüber negative Nachrichten, negative Stimuli lösen mehr Hirnaktivität aus als positive Stimuli, eine negative Erfahrung kann nur mit mehreren positiven Erlebnissen ausgeglichen werden</a:t>
            </a:r>
          </a:p>
          <a:p>
            <a:pPr marL="285750" indent="-285750">
              <a:buFont typeface="Arial" panose="020B0604020202020204" pitchFamily="34" charset="0"/>
              <a:buChar char="•"/>
            </a:pPr>
            <a:endParaRPr lang="en-GB" b="0" i="0" u="none" strike="noStrike" dirty="0">
              <a:solidFill>
                <a:srgbClr val="000000"/>
              </a:solidFill>
              <a:effectLst/>
            </a:endParaRPr>
          </a:p>
          <a:p>
            <a:pPr marL="285750" indent="-285750">
              <a:buFont typeface="Arial" panose="020B0604020202020204" pitchFamily="34" charset="0"/>
              <a:buChar char="•"/>
            </a:pPr>
            <a:endParaRPr lang="en-GB" dirty="0">
              <a:solidFill>
                <a:srgbClr val="000000"/>
              </a:solidFill>
            </a:endParaRPr>
          </a:p>
          <a:p>
            <a:endParaRPr lang="en-GB" sz="14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583379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533341" y="343404"/>
            <a:ext cx="5462911" cy="689156"/>
          </a:xfrm>
        </p:spPr>
        <p:txBody>
          <a:bodyPr vert="horz" lIns="91440" tIns="45720" rIns="91440" bIns="45720" rtlCol="0" anchor="b">
            <a:normAutofit/>
          </a:bodyPr>
          <a:lstStyle/>
          <a:p>
            <a:pPr algn="ctr"/>
            <a:r>
              <a:rPr lang="en-GB" sz="2000" b="0" i="1" u="none" strike="noStrike" dirty="0">
                <a:solidFill>
                  <a:srgbClr val="5F5F5F"/>
                </a:solidFill>
                <a:effectLst/>
                <a:latin typeface="PT Sans" panose="020B0503020203020204" pitchFamily="34" charset="77"/>
              </a:rPr>
              <a:t>„</a:t>
            </a:r>
            <a:r>
              <a:rPr lang="de-DE" sz="2000" b="0" i="1" u="none" strike="noStrike" dirty="0">
                <a:solidFill>
                  <a:srgbClr val="5F5F5F"/>
                </a:solidFill>
                <a:effectLst/>
                <a:latin typeface="PT Sans" panose="020B0503020203020204" pitchFamily="34" charset="77"/>
              </a:rPr>
              <a:t>Die letzte der menschlichen Freiheiten besteht in der Wahl der Einstellung zu den Dingen.“ </a:t>
            </a:r>
            <a:endParaRPr lang="de-DE" sz="2000" kern="1200" dirty="0">
              <a:solidFill>
                <a:schemeClr val="tx2"/>
              </a:solidFill>
              <a:latin typeface="+mj-lt"/>
              <a:ea typeface="+mj-ea"/>
              <a:cs typeface="+mj-cs"/>
            </a:endParaRP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TextBox 3">
            <a:extLst>
              <a:ext uri="{FF2B5EF4-FFF2-40B4-BE49-F238E27FC236}">
                <a16:creationId xmlns:a16="http://schemas.microsoft.com/office/drawing/2014/main" id="{58ADBAF0-3379-38A3-AC51-D04C38611E8A}"/>
              </a:ext>
            </a:extLst>
          </p:cNvPr>
          <p:cNvSpPr txBox="1"/>
          <p:nvPr/>
        </p:nvSpPr>
        <p:spPr>
          <a:xfrm>
            <a:off x="3774905" y="5465960"/>
            <a:ext cx="7756634" cy="1015663"/>
          </a:xfrm>
          <a:prstGeom prst="rect">
            <a:avLst/>
          </a:prstGeom>
          <a:noFill/>
        </p:spPr>
        <p:txBody>
          <a:bodyPr wrap="square">
            <a:spAutoFit/>
          </a:bodyPr>
          <a:lstStyle/>
          <a:p>
            <a:pPr algn="ctr"/>
            <a:r>
              <a:rPr lang="en-GB" sz="2000" b="0" i="1" u="none" strike="noStrike" dirty="0">
                <a:solidFill>
                  <a:srgbClr val="5F5F5F"/>
                </a:solidFill>
                <a:effectLst/>
                <a:latin typeface="PT Sans" panose="020B0503020203020204" pitchFamily="34" charset="77"/>
              </a:rPr>
              <a:t>„</a:t>
            </a:r>
            <a:r>
              <a:rPr lang="de-DE" sz="2000" b="0" i="1" u="none" strike="noStrike" dirty="0">
                <a:solidFill>
                  <a:srgbClr val="5F5F5F"/>
                </a:solidFill>
                <a:effectLst/>
                <a:latin typeface="PT Sans" panose="020B0503020203020204" pitchFamily="34" charset="77"/>
              </a:rPr>
              <a:t>Zwischen Reiz und Reaktion liegt ein Raum. In diesem Raum liegt unsere Macht zur Wahl unserer Reaktion. In unserer Reaktion liegen unsere Entwicklung und unsere Freiheit.“</a:t>
            </a:r>
            <a:endParaRPr lang="de-DE" sz="2000" dirty="0"/>
          </a:p>
        </p:txBody>
      </p:sp>
      <p:sp>
        <p:nvSpPr>
          <p:cNvPr id="5" name="TextBox 4">
            <a:extLst>
              <a:ext uri="{FF2B5EF4-FFF2-40B4-BE49-F238E27FC236}">
                <a16:creationId xmlns:a16="http://schemas.microsoft.com/office/drawing/2014/main" id="{DF58E7A6-5317-4C6C-68A7-036EDD44EB01}"/>
              </a:ext>
            </a:extLst>
          </p:cNvPr>
          <p:cNvSpPr txBox="1"/>
          <p:nvPr/>
        </p:nvSpPr>
        <p:spPr>
          <a:xfrm>
            <a:off x="698685" y="1256375"/>
            <a:ext cx="10794324" cy="3970318"/>
          </a:xfrm>
          <a:prstGeom prst="rect">
            <a:avLst/>
          </a:prstGeom>
          <a:noFill/>
        </p:spPr>
        <p:txBody>
          <a:bodyPr wrap="square" rtlCol="0">
            <a:spAutoFit/>
          </a:bodyPr>
          <a:lstStyle/>
          <a:p>
            <a:r>
              <a:rPr lang="en-DE" dirty="0"/>
              <a:t>Viktor Frankl (1905 – 1997)</a:t>
            </a:r>
          </a:p>
          <a:p>
            <a:pPr marL="285750" indent="-285750">
              <a:buFont typeface="Arial" panose="020B0604020202020204" pitchFamily="34" charset="0"/>
              <a:buChar char="•"/>
            </a:pPr>
            <a:r>
              <a:rPr lang="en-DE" dirty="0"/>
              <a:t>Psychiater und Neurologe</a:t>
            </a:r>
          </a:p>
          <a:p>
            <a:pPr marL="285750" indent="-285750">
              <a:buFont typeface="Arial" panose="020B0604020202020204" pitchFamily="34" charset="0"/>
              <a:buChar char="•"/>
            </a:pPr>
            <a:r>
              <a:rPr lang="en-GB" dirty="0"/>
              <a:t>ü</a:t>
            </a:r>
            <a:r>
              <a:rPr lang="en-DE" dirty="0"/>
              <a:t>berlebte vier Konzentrationslager</a:t>
            </a:r>
          </a:p>
          <a:p>
            <a:pPr marL="285750" indent="-285750">
              <a:buFont typeface="Arial" panose="020B0604020202020204" pitchFamily="34" charset="0"/>
              <a:buChar char="•"/>
            </a:pPr>
            <a:r>
              <a:rPr lang="en-DE" dirty="0"/>
              <a:t>Logotherapie (logos = Sinn) </a:t>
            </a:r>
          </a:p>
          <a:p>
            <a:pPr marL="285750" indent="-285750">
              <a:buFont typeface="Arial" panose="020B0604020202020204" pitchFamily="34" charset="0"/>
              <a:buChar char="•"/>
            </a:pPr>
            <a:r>
              <a:rPr lang="en-DE" dirty="0"/>
              <a:t>Therapie der Sinnsuche, dritte Wiener Schule der Psychotherapie</a:t>
            </a:r>
            <a:endParaRPr lang="de-DE" dirty="0"/>
          </a:p>
          <a:p>
            <a:pPr marL="285750" indent="-285750">
              <a:buFont typeface="Arial" panose="020B0604020202020204" pitchFamily="34" charset="0"/>
              <a:buChar char="•"/>
            </a:pPr>
            <a:r>
              <a:rPr lang="de-DE" dirty="0"/>
              <a:t>Annahme:</a:t>
            </a:r>
            <a:r>
              <a:rPr lang="de-DE" b="0" i="0" dirty="0">
                <a:effectLst/>
              </a:rPr>
              <a:t> Mensch ist geistiges Wesen auf der Suche nach Sinn. Nichtgelingen: existentielle Frustration, Sinnlosigkeitsgefühl </a:t>
            </a:r>
            <a:r>
              <a:rPr lang="de-DE" b="0" i="0" dirty="0">
                <a:effectLst/>
                <a:sym typeface="Wingdings" panose="05000000000000000000" pitchFamily="2" charset="2"/>
              </a:rPr>
              <a:t> Depression, Sucht, Aggression</a:t>
            </a:r>
          </a:p>
          <a:p>
            <a:pPr marL="285750" indent="-285750">
              <a:buFont typeface="Arial" panose="020B0604020202020204" pitchFamily="34" charset="0"/>
              <a:buChar char="•"/>
            </a:pPr>
            <a:r>
              <a:rPr lang="de-DE" b="0" i="0" dirty="0">
                <a:effectLst/>
                <a:sym typeface="Wingdings" panose="05000000000000000000" pitchFamily="2" charset="2"/>
              </a:rPr>
              <a:t>Ziel: Urvertrauen und Lebensbejahung wiederzugewinnen und Lebensangst abzubauen</a:t>
            </a:r>
          </a:p>
          <a:p>
            <a:pPr marL="285750" indent="-285750">
              <a:buFont typeface="Arial" panose="020B0604020202020204" pitchFamily="34" charset="0"/>
              <a:buChar char="•"/>
            </a:pPr>
            <a:endParaRPr lang="en-GB" b="0" i="0" u="none" strike="noStrike" dirty="0">
              <a:solidFill>
                <a:srgbClr val="222222"/>
              </a:solidFill>
              <a:effectLst/>
            </a:endParaRPr>
          </a:p>
          <a:p>
            <a:r>
              <a:rPr lang="de-DE" b="0" i="0" u="none" strike="noStrike" dirty="0">
                <a:solidFill>
                  <a:srgbClr val="222222"/>
                </a:solidFill>
                <a:effectLst/>
              </a:rPr>
              <a:t>So furchtbar die Umstände auch waren, Frankl erkannte, dass er frei war. Trotz der Verfolgung konnte er entscheiden, wie er denken und reagieren würde. Frankl hatte nicht die Macht, das Lager zu verlassen, aber er hatte die Macht, es zu meistern. Frankl entdeckte, dass der Mensch selbst unter den schrecklichsten Umständen eine Wahl hat. Mit der Wahl kommt die Macht, eine Situation zu kontrollieren. Selbst wenn alles außer Kontrolle zu sein scheint, kann man seine eigene Einstellung wählen und so jeder Situation einen </a:t>
            </a:r>
            <a:r>
              <a:rPr lang="en-GB" b="0" i="0" u="none" strike="noStrike" dirty="0">
                <a:solidFill>
                  <a:srgbClr val="222222"/>
                </a:solidFill>
                <a:effectLst/>
              </a:rPr>
              <a:t>Sinn geben.</a:t>
            </a:r>
            <a:endParaRPr lang="en-DE" dirty="0"/>
          </a:p>
        </p:txBody>
      </p:sp>
    </p:spTree>
    <p:extLst>
      <p:ext uri="{BB962C8B-B14F-4D97-AF65-F5344CB8AC3E}">
        <p14:creationId xmlns:p14="http://schemas.microsoft.com/office/powerpoint/2010/main" val="49135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1814257" y="3740134"/>
            <a:ext cx="8191100" cy="689156"/>
          </a:xfrm>
        </p:spPr>
        <p:txBody>
          <a:bodyPr vert="horz" lIns="91440" tIns="45720" rIns="91440" bIns="45720" rtlCol="0" anchor="b">
            <a:normAutofit fontScale="90000"/>
          </a:bodyPr>
          <a:lstStyle/>
          <a:p>
            <a:pPr algn="ctr"/>
            <a:r>
              <a:rPr lang="en-US" sz="2800" kern="1200" dirty="0" err="1">
                <a:solidFill>
                  <a:schemeClr val="tx2"/>
                </a:solidFill>
                <a:latin typeface="+mj-lt"/>
                <a:ea typeface="+mj-ea"/>
                <a:cs typeface="+mj-cs"/>
              </a:rPr>
              <a:t>Diskussionsfrage</a:t>
            </a:r>
            <a:br>
              <a:rPr lang="en-US" sz="2800" kern="1200" dirty="0">
                <a:solidFill>
                  <a:schemeClr val="tx2"/>
                </a:solidFill>
                <a:latin typeface="+mj-lt"/>
                <a:ea typeface="+mj-ea"/>
                <a:cs typeface="+mj-cs"/>
              </a:rPr>
            </a:br>
            <a:br>
              <a:rPr lang="en-US" sz="2800" kern="1200" dirty="0">
                <a:solidFill>
                  <a:schemeClr val="tx2"/>
                </a:solidFill>
                <a:latin typeface="+mj-lt"/>
                <a:ea typeface="+mj-ea"/>
                <a:cs typeface="+mj-cs"/>
              </a:rPr>
            </a:br>
            <a:r>
              <a:rPr lang="de-DE" sz="2800" dirty="0"/>
              <a:t>Kinderwunsch vs. Klimawandel: Sollte ich wirklich Kinder in diese Welt setzen?</a:t>
            </a:r>
            <a:br>
              <a:rPr lang="de-DE" sz="2800" dirty="0"/>
            </a:br>
            <a:endParaRPr lang="en-US" sz="2800" kern="1200" dirty="0">
              <a:solidFill>
                <a:schemeClr val="tx2"/>
              </a:solidFill>
              <a:latin typeface="+mj-lt"/>
              <a:ea typeface="+mj-ea"/>
              <a:cs typeface="+mj-cs"/>
            </a:endParaRP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84982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152001" y="658703"/>
            <a:ext cx="8191100" cy="689156"/>
          </a:xfrm>
        </p:spPr>
        <p:txBody>
          <a:bodyPr vert="horz" lIns="91440" tIns="45720" rIns="91440" bIns="45720" rtlCol="0" anchor="b">
            <a:normAutofit/>
          </a:bodyPr>
          <a:lstStyle/>
          <a:p>
            <a:pPr algn="ctr"/>
            <a:r>
              <a:rPr lang="en-US" sz="2800" kern="1200" dirty="0" err="1">
                <a:solidFill>
                  <a:schemeClr val="tx2"/>
                </a:solidFill>
                <a:latin typeface="+mj-lt"/>
                <a:ea typeface="+mj-ea"/>
                <a:cs typeface="+mj-cs"/>
              </a:rPr>
              <a:t>Automatische</a:t>
            </a:r>
            <a:r>
              <a:rPr lang="en-US" sz="2800" kern="1200" dirty="0">
                <a:solidFill>
                  <a:schemeClr val="tx2"/>
                </a:solidFill>
                <a:latin typeface="+mj-lt"/>
                <a:ea typeface="+mj-ea"/>
                <a:cs typeface="+mj-cs"/>
              </a:rPr>
              <a:t> </a:t>
            </a:r>
            <a:r>
              <a:rPr lang="en-US" sz="2800" kern="1200" dirty="0" err="1">
                <a:solidFill>
                  <a:schemeClr val="tx2"/>
                </a:solidFill>
                <a:latin typeface="+mj-lt"/>
                <a:ea typeface="+mj-ea"/>
                <a:cs typeface="+mj-cs"/>
              </a:rPr>
              <a:t>Denkmuster</a:t>
            </a:r>
            <a:r>
              <a:rPr lang="en-US" sz="2800" kern="1200" dirty="0">
                <a:solidFill>
                  <a:schemeClr val="tx2"/>
                </a:solidFill>
                <a:latin typeface="+mj-lt"/>
                <a:ea typeface="+mj-ea"/>
                <a:cs typeface="+mj-cs"/>
              </a:rPr>
              <a:t> </a:t>
            </a:r>
            <a:r>
              <a:rPr lang="en-US" sz="2800" kern="1200" dirty="0" err="1">
                <a:solidFill>
                  <a:schemeClr val="tx2"/>
                </a:solidFill>
                <a:latin typeface="+mj-lt"/>
                <a:ea typeface="+mj-ea"/>
                <a:cs typeface="+mj-cs"/>
              </a:rPr>
              <a:t>durchbrechen</a:t>
            </a:r>
            <a:r>
              <a:rPr lang="en-US" sz="2800" kern="1200" dirty="0">
                <a:solidFill>
                  <a:schemeClr val="tx2"/>
                </a:solidFill>
                <a:latin typeface="+mj-lt"/>
                <a:ea typeface="+mj-ea"/>
                <a:cs typeface="+mj-cs"/>
              </a:rPr>
              <a:t>:</a:t>
            </a: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descr="Text&#10;&#10;Description automatically generated">
            <a:extLst>
              <a:ext uri="{FF2B5EF4-FFF2-40B4-BE49-F238E27FC236}">
                <a16:creationId xmlns:a16="http://schemas.microsoft.com/office/drawing/2014/main" id="{80F0A31E-A0B9-FB5D-233F-B5A3CC7DF1DA}"/>
              </a:ext>
            </a:extLst>
          </p:cNvPr>
          <p:cNvPicPr>
            <a:picLocks noChangeAspect="1"/>
          </p:cNvPicPr>
          <p:nvPr/>
        </p:nvPicPr>
        <p:blipFill>
          <a:blip r:embed="rId2"/>
          <a:stretch>
            <a:fillRect/>
          </a:stretch>
        </p:blipFill>
        <p:spPr>
          <a:xfrm>
            <a:off x="855658" y="1629894"/>
            <a:ext cx="8920682" cy="4321575"/>
          </a:xfrm>
          <a:prstGeom prst="rect">
            <a:avLst/>
          </a:prstGeom>
        </p:spPr>
      </p:pic>
    </p:spTree>
    <p:extLst>
      <p:ext uri="{BB962C8B-B14F-4D97-AF65-F5344CB8AC3E}">
        <p14:creationId xmlns:p14="http://schemas.microsoft.com/office/powerpoint/2010/main" val="3895282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834620" y="578923"/>
            <a:ext cx="5786852" cy="689156"/>
          </a:xfrm>
        </p:spPr>
        <p:txBody>
          <a:bodyPr vert="horz" lIns="91440" tIns="45720" rIns="91440" bIns="45720" rtlCol="0" anchor="b">
            <a:normAutofit/>
          </a:bodyPr>
          <a:lstStyle/>
          <a:p>
            <a:r>
              <a:rPr lang="en-US" sz="2800" kern="1200" dirty="0" err="1">
                <a:solidFill>
                  <a:schemeClr val="tx2"/>
                </a:solidFill>
                <a:latin typeface="+mj-lt"/>
                <a:ea typeface="+mj-ea"/>
                <a:cs typeface="+mj-cs"/>
              </a:rPr>
              <a:t>Dritte</a:t>
            </a:r>
            <a:r>
              <a:rPr lang="en-US" sz="2800" kern="1200" dirty="0">
                <a:solidFill>
                  <a:schemeClr val="tx2"/>
                </a:solidFill>
                <a:latin typeface="+mj-lt"/>
                <a:ea typeface="+mj-ea"/>
                <a:cs typeface="+mj-cs"/>
              </a:rPr>
              <a:t> </a:t>
            </a:r>
            <a:r>
              <a:rPr lang="en-US" sz="2800" kern="1200" dirty="0" err="1">
                <a:solidFill>
                  <a:schemeClr val="tx2"/>
                </a:solidFill>
                <a:latin typeface="+mj-lt"/>
                <a:ea typeface="+mj-ea"/>
                <a:cs typeface="+mj-cs"/>
              </a:rPr>
              <a:t>Kurseinheit</a:t>
            </a:r>
            <a:r>
              <a:rPr lang="en-US" sz="2800" kern="1200" dirty="0">
                <a:solidFill>
                  <a:schemeClr val="tx2"/>
                </a:solidFill>
                <a:latin typeface="+mj-lt"/>
                <a:ea typeface="+mj-ea"/>
                <a:cs typeface="+mj-cs"/>
              </a:rPr>
              <a:t> </a:t>
            </a: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Textfeld 2">
            <a:extLst>
              <a:ext uri="{FF2B5EF4-FFF2-40B4-BE49-F238E27FC236}">
                <a16:creationId xmlns:a16="http://schemas.microsoft.com/office/drawing/2014/main" id="{4F5BC0D3-E590-ECA5-4EFC-7C700949B86A}"/>
              </a:ext>
            </a:extLst>
          </p:cNvPr>
          <p:cNvSpPr txBox="1"/>
          <p:nvPr/>
        </p:nvSpPr>
        <p:spPr>
          <a:xfrm>
            <a:off x="791662" y="1509495"/>
            <a:ext cx="8542583" cy="3970318"/>
          </a:xfrm>
          <a:prstGeom prst="rect">
            <a:avLst/>
          </a:prstGeom>
          <a:noFill/>
        </p:spPr>
        <p:txBody>
          <a:bodyPr wrap="square" rtlCol="0">
            <a:spAutoFit/>
          </a:bodyPr>
          <a:lstStyle/>
          <a:p>
            <a:r>
              <a:rPr lang="de-DE" dirty="0"/>
              <a:t>Achte auf deine Gedanken, denn sie werden Worte. Achte auf deine Worte, denn sie werden Handlungen. Achte auf deine Handlungen, denn sie werden Gewohnheiten… </a:t>
            </a:r>
          </a:p>
          <a:p>
            <a:endParaRPr lang="de-DE" dirty="0"/>
          </a:p>
          <a:p>
            <a:r>
              <a:rPr lang="de-DE" dirty="0"/>
              <a:t>Egal, ob du glaubst du schaffst es oder du schaffst es nicht, du wirst Recht behalten. </a:t>
            </a:r>
          </a:p>
          <a:p>
            <a:endParaRPr lang="de-DE" dirty="0"/>
          </a:p>
          <a:p>
            <a:r>
              <a:rPr lang="de-DE" dirty="0"/>
              <a:t>Achtsamkeit muss keine zusätzliche Zeit kosten – Achtsamkeit beim Gehen oder beim Essen, </a:t>
            </a:r>
            <a:r>
              <a:rPr lang="de-DE" dirty="0" err="1"/>
              <a:t>Singletasking</a:t>
            </a:r>
            <a:r>
              <a:rPr lang="de-DE" dirty="0"/>
              <a:t>, Atemzüge beobachten. Kleine regelmäßige Achtsamkeitseinheiten.</a:t>
            </a:r>
          </a:p>
          <a:p>
            <a:endParaRPr lang="de-DE" dirty="0"/>
          </a:p>
          <a:p>
            <a:r>
              <a:rPr lang="de-DE" dirty="0"/>
              <a:t>Kleine Erinnerungen zum Innehalten – Verabredungen mit der Achtsamkeit mit Post-ist, Handyerinnerung</a:t>
            </a:r>
          </a:p>
          <a:p>
            <a:endParaRPr lang="de-DE" dirty="0"/>
          </a:p>
          <a:p>
            <a:r>
              <a:rPr lang="de-DE" sz="1800" dirty="0">
                <a:hlinkClick r:id="rId2"/>
              </a:rPr>
              <a:t>https://www.youtube.com/watch?v=Xz-Y_4Z46C4</a:t>
            </a:r>
            <a:endParaRPr lang="de-DE" sz="1800" dirty="0"/>
          </a:p>
          <a:p>
            <a:r>
              <a:rPr lang="en-US" sz="1800" kern="1200" dirty="0">
                <a:solidFill>
                  <a:schemeClr val="tx2"/>
                </a:solidFill>
                <a:latin typeface="+mj-lt"/>
                <a:ea typeface="+mj-ea"/>
                <a:cs typeface="+mj-cs"/>
                <a:hlinkClick r:id="rId3"/>
              </a:rPr>
              <a:t>https://www.youtube.com/watch?v=arD5nBd9GHw</a:t>
            </a:r>
            <a:endParaRPr lang="de-DE" sz="1800" dirty="0"/>
          </a:p>
          <a:p>
            <a:endParaRPr lang="de-DE" dirty="0"/>
          </a:p>
        </p:txBody>
      </p:sp>
    </p:spTree>
    <p:extLst>
      <p:ext uri="{BB962C8B-B14F-4D97-AF65-F5344CB8AC3E}">
        <p14:creationId xmlns:p14="http://schemas.microsoft.com/office/powerpoint/2010/main" val="2185216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12516CFA-65A7-4E78-BAF2-F437E0567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583843-30E4-4091-87E1-A4A496510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1" name="Group 10">
            <a:extLst>
              <a:ext uri="{FF2B5EF4-FFF2-40B4-BE49-F238E27FC236}">
                <a16:creationId xmlns:a16="http://schemas.microsoft.com/office/drawing/2014/main" id="{AE0D2D7F-1DF5-4798-9E63-A71E2D1588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28953" y="0"/>
            <a:ext cx="5163047" cy="3153018"/>
            <a:chOff x="6867015" y="-1"/>
            <a:chExt cx="5324985" cy="3251912"/>
          </a:xfrm>
          <a:solidFill>
            <a:schemeClr val="accent5">
              <a:alpha val="10000"/>
            </a:schemeClr>
          </a:solidFill>
        </p:grpSpPr>
        <p:sp>
          <p:nvSpPr>
            <p:cNvPr id="12" name="Freeform: Shape 11">
              <a:extLst>
                <a:ext uri="{FF2B5EF4-FFF2-40B4-BE49-F238E27FC236}">
                  <a16:creationId xmlns:a16="http://schemas.microsoft.com/office/drawing/2014/main" id="{D197D003-D6F2-4203-A495-66907856A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867015" y="-1"/>
              <a:ext cx="5324985" cy="3251912"/>
            </a:xfrm>
            <a:custGeom>
              <a:avLst/>
              <a:gdLst>
                <a:gd name="connsiteX0" fmla="*/ 0 w 5324985"/>
                <a:gd name="connsiteY0" fmla="*/ 0 h 3251912"/>
                <a:gd name="connsiteX1" fmla="*/ 36826 w 5324985"/>
                <a:gd name="connsiteY1" fmla="*/ 0 h 3251912"/>
                <a:gd name="connsiteX2" fmla="*/ 45003 w 5324985"/>
                <a:gd name="connsiteY2" fmla="*/ 152909 h 3251912"/>
                <a:gd name="connsiteX3" fmla="*/ 68956 w 5324985"/>
                <a:gd name="connsiteY3" fmla="*/ 308600 h 3251912"/>
                <a:gd name="connsiteX4" fmla="*/ 167774 w 5324985"/>
                <a:gd name="connsiteY4" fmla="*/ 607968 h 3251912"/>
                <a:gd name="connsiteX5" fmla="*/ 201857 w 5324985"/>
                <a:gd name="connsiteY5" fmla="*/ 679539 h 3251912"/>
                <a:gd name="connsiteX6" fmla="*/ 239741 w 5324985"/>
                <a:gd name="connsiteY6" fmla="*/ 749488 h 3251912"/>
                <a:gd name="connsiteX7" fmla="*/ 323724 w 5324985"/>
                <a:gd name="connsiteY7" fmla="*/ 885101 h 3251912"/>
                <a:gd name="connsiteX8" fmla="*/ 416412 w 5324985"/>
                <a:gd name="connsiteY8" fmla="*/ 1016081 h 3251912"/>
                <a:gd name="connsiteX9" fmla="*/ 515719 w 5324985"/>
                <a:gd name="connsiteY9" fmla="*/ 1143356 h 3251912"/>
                <a:gd name="connsiteX10" fmla="*/ 722427 w 5324985"/>
                <a:gd name="connsiteY10" fmla="*/ 1395127 h 3251912"/>
                <a:gd name="connsiteX11" fmla="*/ 825780 w 5324985"/>
                <a:gd name="connsiteY11" fmla="*/ 1522749 h 3251912"/>
                <a:gd name="connsiteX12" fmla="*/ 926314 w 5324985"/>
                <a:gd name="connsiteY12" fmla="*/ 1651992 h 3251912"/>
                <a:gd name="connsiteX13" fmla="*/ 1026848 w 5324985"/>
                <a:gd name="connsiteY13" fmla="*/ 1776836 h 3251912"/>
                <a:gd name="connsiteX14" fmla="*/ 1131918 w 5324985"/>
                <a:gd name="connsiteY14" fmla="*/ 1897393 h 3251912"/>
                <a:gd name="connsiteX15" fmla="*/ 1354688 w 5324985"/>
                <a:gd name="connsiteY15" fmla="*/ 2124728 h 3251912"/>
                <a:gd name="connsiteX16" fmla="*/ 1855027 w 5324985"/>
                <a:gd name="connsiteY16" fmla="*/ 2504236 h 3251912"/>
                <a:gd name="connsiteX17" fmla="*/ 2131618 w 5324985"/>
                <a:gd name="connsiteY17" fmla="*/ 2646913 h 3251912"/>
                <a:gd name="connsiteX18" fmla="*/ 2423534 w 5324985"/>
                <a:gd name="connsiteY18" fmla="*/ 2754732 h 3251912"/>
                <a:gd name="connsiteX19" fmla="*/ 2727588 w 5324985"/>
                <a:gd name="connsiteY19" fmla="*/ 2829197 h 3251912"/>
                <a:gd name="connsiteX20" fmla="*/ 3041083 w 5324985"/>
                <a:gd name="connsiteY20" fmla="*/ 2870890 h 3251912"/>
                <a:gd name="connsiteX21" fmla="*/ 3360340 w 5324985"/>
                <a:gd name="connsiteY21" fmla="*/ 2883976 h 3251912"/>
                <a:gd name="connsiteX22" fmla="*/ 3439663 w 5324985"/>
                <a:gd name="connsiteY22" fmla="*/ 2883396 h 3251912"/>
                <a:gd name="connsiteX23" fmla="*/ 3478529 w 5324985"/>
                <a:gd name="connsiteY23" fmla="*/ 2882471 h 3251912"/>
                <a:gd name="connsiteX24" fmla="*/ 3517271 w 5324985"/>
                <a:gd name="connsiteY24" fmla="*/ 2880616 h 3251912"/>
                <a:gd name="connsiteX25" fmla="*/ 3671260 w 5324985"/>
                <a:gd name="connsiteY25" fmla="*/ 2867878 h 3251912"/>
                <a:gd name="connsiteX26" fmla="*/ 4265268 w 5324985"/>
                <a:gd name="connsiteY26" fmla="*/ 2716283 h 3251912"/>
                <a:gd name="connsiteX27" fmla="*/ 4546395 w 5324985"/>
                <a:gd name="connsiteY27" fmla="*/ 2584724 h 3251912"/>
                <a:gd name="connsiteX28" fmla="*/ 4817837 w 5324985"/>
                <a:gd name="connsiteY28" fmla="*/ 2424674 h 3251912"/>
                <a:gd name="connsiteX29" fmla="*/ 5081677 w 5324985"/>
                <a:gd name="connsiteY29" fmla="*/ 2243548 h 3251912"/>
                <a:gd name="connsiteX30" fmla="*/ 5211881 w 5324985"/>
                <a:gd name="connsiteY30" fmla="*/ 2147658 h 3251912"/>
                <a:gd name="connsiteX31" fmla="*/ 5324985 w 5324985"/>
                <a:gd name="connsiteY31" fmla="*/ 2062128 h 3251912"/>
                <a:gd name="connsiteX32" fmla="*/ 5324985 w 5324985"/>
                <a:gd name="connsiteY32" fmla="*/ 2514993 h 3251912"/>
                <a:gd name="connsiteX33" fmla="*/ 5314867 w 5324985"/>
                <a:gd name="connsiteY33" fmla="*/ 2522881 h 3251912"/>
                <a:gd name="connsiteX34" fmla="*/ 5038276 w 5324985"/>
                <a:gd name="connsiteY34" fmla="*/ 2722421 h 3251912"/>
                <a:gd name="connsiteX35" fmla="*/ 4741701 w 5324985"/>
                <a:gd name="connsiteY35" fmla="*/ 2904937 h 3251912"/>
                <a:gd name="connsiteX36" fmla="*/ 4420728 w 5324985"/>
                <a:gd name="connsiteY36" fmla="*/ 3058848 h 3251912"/>
                <a:gd name="connsiteX37" fmla="*/ 3717481 w 5324985"/>
                <a:gd name="connsiteY37" fmla="*/ 3237079 h 3251912"/>
                <a:gd name="connsiteX38" fmla="*/ 3535661 w 5324985"/>
                <a:gd name="connsiteY38" fmla="*/ 3249934 h 3251912"/>
                <a:gd name="connsiteX39" fmla="*/ 3490175 w 5324985"/>
                <a:gd name="connsiteY39" fmla="*/ 3251555 h 3251912"/>
                <a:gd name="connsiteX40" fmla="*/ 3444813 w 5324985"/>
                <a:gd name="connsiteY40" fmla="*/ 3251787 h 3251912"/>
                <a:gd name="connsiteX41" fmla="*/ 3355681 w 5324985"/>
                <a:gd name="connsiteY41" fmla="*/ 3250745 h 3251912"/>
                <a:gd name="connsiteX42" fmla="*/ 3179011 w 5324985"/>
                <a:gd name="connsiteY42" fmla="*/ 3243795 h 3251912"/>
                <a:gd name="connsiteX43" fmla="*/ 3002217 w 5324985"/>
                <a:gd name="connsiteY43" fmla="*/ 3227814 h 3251912"/>
                <a:gd name="connsiteX44" fmla="*/ 2650103 w 5324985"/>
                <a:gd name="connsiteY44" fmla="*/ 3170836 h 3251912"/>
                <a:gd name="connsiteX45" fmla="*/ 2305836 w 5324985"/>
                <a:gd name="connsiteY45" fmla="*/ 3072514 h 3251912"/>
                <a:gd name="connsiteX46" fmla="*/ 1978611 w 5324985"/>
                <a:gd name="connsiteY46" fmla="*/ 2929952 h 3251912"/>
                <a:gd name="connsiteX47" fmla="*/ 1678235 w 5324985"/>
                <a:gd name="connsiteY47" fmla="*/ 2744424 h 3251912"/>
                <a:gd name="connsiteX48" fmla="*/ 1175688 w 5324985"/>
                <a:gd name="connsiteY48" fmla="*/ 2277018 h 3251912"/>
                <a:gd name="connsiteX49" fmla="*/ 971310 w 5324985"/>
                <a:gd name="connsiteY49" fmla="*/ 2012044 h 3251912"/>
                <a:gd name="connsiteX50" fmla="*/ 790717 w 5324985"/>
                <a:gd name="connsiteY50" fmla="*/ 1735723 h 3251912"/>
                <a:gd name="connsiteX51" fmla="*/ 706488 w 5324985"/>
                <a:gd name="connsiteY51" fmla="*/ 1598604 h 3251912"/>
                <a:gd name="connsiteX52" fmla="*/ 618951 w 5324985"/>
                <a:gd name="connsiteY52" fmla="*/ 1463802 h 3251912"/>
                <a:gd name="connsiteX53" fmla="*/ 436273 w 5324985"/>
                <a:gd name="connsiteY53" fmla="*/ 1195355 h 3251912"/>
                <a:gd name="connsiteX54" fmla="*/ 346896 w 5324985"/>
                <a:gd name="connsiteY54" fmla="*/ 1058816 h 3251912"/>
                <a:gd name="connsiteX55" fmla="*/ 261809 w 5324985"/>
                <a:gd name="connsiteY55" fmla="*/ 919264 h 3251912"/>
                <a:gd name="connsiteX56" fmla="*/ 118487 w 5324985"/>
                <a:gd name="connsiteY56" fmla="*/ 626498 h 3251912"/>
                <a:gd name="connsiteX57" fmla="*/ 28130 w 5324985"/>
                <a:gd name="connsiteY57" fmla="*/ 315781 h 3251912"/>
                <a:gd name="connsiteX58" fmla="*/ 6751 w 5324985"/>
                <a:gd name="connsiteY58" fmla="*/ 156195 h 325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324985" h="3251912">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5D0A62B1-BB9A-43BD-81CD-1400F6A22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16467" y="-1"/>
              <a:ext cx="5275533" cy="2980757"/>
            </a:xfrm>
            <a:custGeom>
              <a:avLst/>
              <a:gdLst>
                <a:gd name="connsiteX0" fmla="*/ 0 w 5275533"/>
                <a:gd name="connsiteY0" fmla="*/ 0 h 2980757"/>
                <a:gd name="connsiteX1" fmla="*/ 201166 w 5275533"/>
                <a:gd name="connsiteY1" fmla="*/ 0 h 2980757"/>
                <a:gd name="connsiteX2" fmla="*/ 206734 w 5275533"/>
                <a:gd name="connsiteY2" fmla="*/ 89286 h 2980757"/>
                <a:gd name="connsiteX3" fmla="*/ 232051 w 5275533"/>
                <a:gd name="connsiteY3" fmla="*/ 226897 h 2980757"/>
                <a:gd name="connsiteX4" fmla="*/ 332707 w 5275533"/>
                <a:gd name="connsiteY4" fmla="*/ 487120 h 2980757"/>
                <a:gd name="connsiteX5" fmla="*/ 402959 w 5275533"/>
                <a:gd name="connsiteY5" fmla="*/ 609647 h 2980757"/>
                <a:gd name="connsiteX6" fmla="*/ 483631 w 5275533"/>
                <a:gd name="connsiteY6" fmla="*/ 728236 h 2980757"/>
                <a:gd name="connsiteX7" fmla="*/ 669986 w 5275533"/>
                <a:gd name="connsiteY7" fmla="*/ 957424 h 2980757"/>
                <a:gd name="connsiteX8" fmla="*/ 871667 w 5275533"/>
                <a:gd name="connsiteY8" fmla="*/ 1188348 h 2980757"/>
                <a:gd name="connsiteX9" fmla="*/ 971956 w 5275533"/>
                <a:gd name="connsiteY9" fmla="*/ 1308905 h 2980757"/>
                <a:gd name="connsiteX10" fmla="*/ 1020139 w 5275533"/>
                <a:gd name="connsiteY10" fmla="*/ 1368084 h 2980757"/>
                <a:gd name="connsiteX11" fmla="*/ 1067340 w 5275533"/>
                <a:gd name="connsiteY11" fmla="*/ 1424715 h 2980757"/>
                <a:gd name="connsiteX12" fmla="*/ 1472909 w 5275533"/>
                <a:gd name="connsiteY12" fmla="*/ 1843252 h 2980757"/>
                <a:gd name="connsiteX13" fmla="*/ 1688567 w 5275533"/>
                <a:gd name="connsiteY13" fmla="*/ 2031559 h 2980757"/>
                <a:gd name="connsiteX14" fmla="*/ 1914401 w 5275533"/>
                <a:gd name="connsiteY14" fmla="*/ 2205156 h 2980757"/>
                <a:gd name="connsiteX15" fmla="*/ 2418909 w 5275533"/>
                <a:gd name="connsiteY15" fmla="*/ 2479741 h 2980757"/>
                <a:gd name="connsiteX16" fmla="*/ 2701141 w 5275533"/>
                <a:gd name="connsiteY16" fmla="*/ 2557333 h 2980757"/>
                <a:gd name="connsiteX17" fmla="*/ 2773475 w 5275533"/>
                <a:gd name="connsiteY17" fmla="*/ 2570999 h 2980757"/>
                <a:gd name="connsiteX18" fmla="*/ 2846424 w 5275533"/>
                <a:gd name="connsiteY18" fmla="*/ 2582465 h 2980757"/>
                <a:gd name="connsiteX19" fmla="*/ 2993669 w 5275533"/>
                <a:gd name="connsiteY19" fmla="*/ 2598909 h 2980757"/>
                <a:gd name="connsiteX20" fmla="*/ 3067721 w 5275533"/>
                <a:gd name="connsiteY20" fmla="*/ 2604237 h 2980757"/>
                <a:gd name="connsiteX21" fmla="*/ 3142019 w 5275533"/>
                <a:gd name="connsiteY21" fmla="*/ 2607943 h 2980757"/>
                <a:gd name="connsiteX22" fmla="*/ 3216561 w 5275533"/>
                <a:gd name="connsiteY22" fmla="*/ 2609564 h 2980757"/>
                <a:gd name="connsiteX23" fmla="*/ 3291225 w 5275533"/>
                <a:gd name="connsiteY23" fmla="*/ 2609217 h 2980757"/>
                <a:gd name="connsiteX24" fmla="*/ 3328619 w 5275533"/>
                <a:gd name="connsiteY24" fmla="*/ 2608869 h 2980757"/>
                <a:gd name="connsiteX25" fmla="*/ 3364665 w 5275533"/>
                <a:gd name="connsiteY25" fmla="*/ 2607363 h 2980757"/>
                <a:gd name="connsiteX26" fmla="*/ 3400587 w 5275533"/>
                <a:gd name="connsiteY26" fmla="*/ 2605627 h 2980757"/>
                <a:gd name="connsiteX27" fmla="*/ 3436387 w 5275533"/>
                <a:gd name="connsiteY27" fmla="*/ 2602847 h 2980757"/>
                <a:gd name="connsiteX28" fmla="*/ 3578361 w 5275533"/>
                <a:gd name="connsiteY28" fmla="*/ 2586286 h 2980757"/>
                <a:gd name="connsiteX29" fmla="*/ 4119159 w 5275533"/>
                <a:gd name="connsiteY29" fmla="*/ 2418594 h 2980757"/>
                <a:gd name="connsiteX30" fmla="*/ 4618765 w 5275533"/>
                <a:gd name="connsiteY30" fmla="*/ 2124668 h 2980757"/>
                <a:gd name="connsiteX31" fmla="*/ 4739895 w 5275533"/>
                <a:gd name="connsiteY31" fmla="*/ 2038275 h 2980757"/>
                <a:gd name="connsiteX32" fmla="*/ 4861027 w 5275533"/>
                <a:gd name="connsiteY32" fmla="*/ 1948986 h 2980757"/>
                <a:gd name="connsiteX33" fmla="*/ 5106354 w 5275533"/>
                <a:gd name="connsiteY33" fmla="*/ 1763690 h 2980757"/>
                <a:gd name="connsiteX34" fmla="*/ 5275533 w 5275533"/>
                <a:gd name="connsiteY34" fmla="*/ 1641017 h 2980757"/>
                <a:gd name="connsiteX35" fmla="*/ 5275533 w 5275533"/>
                <a:gd name="connsiteY35" fmla="*/ 2257481 h 2980757"/>
                <a:gd name="connsiteX36" fmla="*/ 5168881 w 5275533"/>
                <a:gd name="connsiteY36" fmla="*/ 2332084 h 2980757"/>
                <a:gd name="connsiteX37" fmla="*/ 5036225 w 5275533"/>
                <a:gd name="connsiteY37" fmla="*/ 2421489 h 2980757"/>
                <a:gd name="connsiteX38" fmla="*/ 4899401 w 5275533"/>
                <a:gd name="connsiteY38" fmla="*/ 2508347 h 2980757"/>
                <a:gd name="connsiteX39" fmla="*/ 4612145 w 5275533"/>
                <a:gd name="connsiteY39" fmla="*/ 2671407 h 2980757"/>
                <a:gd name="connsiteX40" fmla="*/ 4303187 w 5275533"/>
                <a:gd name="connsiteY40" fmla="*/ 2810030 h 2980757"/>
                <a:gd name="connsiteX41" fmla="*/ 3630835 w 5275533"/>
                <a:gd name="connsiteY41" fmla="*/ 2969500 h 2980757"/>
                <a:gd name="connsiteX42" fmla="*/ 3457719 w 5275533"/>
                <a:gd name="connsiteY42" fmla="*/ 2979808 h 2980757"/>
                <a:gd name="connsiteX43" fmla="*/ 3414441 w 5275533"/>
                <a:gd name="connsiteY43" fmla="*/ 2980733 h 2980757"/>
                <a:gd name="connsiteX44" fmla="*/ 3371285 w 5275533"/>
                <a:gd name="connsiteY44" fmla="*/ 2980502 h 2980757"/>
                <a:gd name="connsiteX45" fmla="*/ 3328252 w 5275533"/>
                <a:gd name="connsiteY45" fmla="*/ 2980039 h 2980757"/>
                <a:gd name="connsiteX46" fmla="*/ 3286445 w 5275533"/>
                <a:gd name="connsiteY46" fmla="*/ 2978534 h 2980757"/>
                <a:gd name="connsiteX47" fmla="*/ 2952475 w 5275533"/>
                <a:gd name="connsiteY47" fmla="*/ 2953402 h 2980757"/>
                <a:gd name="connsiteX48" fmla="*/ 2620591 w 5275533"/>
                <a:gd name="connsiteY48" fmla="*/ 2898046 h 2980757"/>
                <a:gd name="connsiteX49" fmla="*/ 2294591 w 5275533"/>
                <a:gd name="connsiteY49" fmla="*/ 2811305 h 2980757"/>
                <a:gd name="connsiteX50" fmla="*/ 1670544 w 5275533"/>
                <a:gd name="connsiteY50" fmla="*/ 2550501 h 2980757"/>
                <a:gd name="connsiteX51" fmla="*/ 1144703 w 5275533"/>
                <a:gd name="connsiteY51" fmla="*/ 2144472 h 2980757"/>
                <a:gd name="connsiteX52" fmla="*/ 931497 w 5275533"/>
                <a:gd name="connsiteY52" fmla="*/ 1900114 h 2980757"/>
                <a:gd name="connsiteX53" fmla="*/ 745265 w 5275533"/>
                <a:gd name="connsiteY53" fmla="*/ 1641395 h 2980757"/>
                <a:gd name="connsiteX54" fmla="*/ 701741 w 5275533"/>
                <a:gd name="connsiteY54" fmla="*/ 1575500 h 2980757"/>
                <a:gd name="connsiteX55" fmla="*/ 660178 w 5275533"/>
                <a:gd name="connsiteY55" fmla="*/ 1511573 h 2980757"/>
                <a:gd name="connsiteX56" fmla="*/ 578158 w 5275533"/>
                <a:gd name="connsiteY56" fmla="*/ 1387656 h 2980757"/>
                <a:gd name="connsiteX57" fmla="*/ 408230 w 5275533"/>
                <a:gd name="connsiteY57" fmla="*/ 1134497 h 2980757"/>
                <a:gd name="connsiteX58" fmla="*/ 242349 w 5275533"/>
                <a:gd name="connsiteY58" fmla="*/ 866860 h 2980757"/>
                <a:gd name="connsiteX59" fmla="*/ 167562 w 5275533"/>
                <a:gd name="connsiteY59" fmla="*/ 724994 h 2980757"/>
                <a:gd name="connsiteX60" fmla="*/ 104054 w 5275533"/>
                <a:gd name="connsiteY60" fmla="*/ 576525 h 2980757"/>
                <a:gd name="connsiteX61" fmla="*/ 55381 w 5275533"/>
                <a:gd name="connsiteY61" fmla="*/ 422499 h 2980757"/>
                <a:gd name="connsiteX62" fmla="*/ 37236 w 5275533"/>
                <a:gd name="connsiteY62" fmla="*/ 343980 h 2980757"/>
                <a:gd name="connsiteX63" fmla="*/ 29267 w 5275533"/>
                <a:gd name="connsiteY63" fmla="*/ 304604 h 2980757"/>
                <a:gd name="connsiteX64" fmla="*/ 22646 w 5275533"/>
                <a:gd name="connsiteY64" fmla="*/ 265113 h 2980757"/>
                <a:gd name="connsiteX65" fmla="*/ 3903 w 5275533"/>
                <a:gd name="connsiteY65" fmla="*/ 106787 h 298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75533" h="2980757">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FDD9AD5-71EC-4840-9DB9-0EB0E1755F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613805 w 5270786"/>
                <a:gd name="connsiteY1" fmla="*/ 0 h 2927775"/>
                <a:gd name="connsiteX2" fmla="*/ 618487 w 5270786"/>
                <a:gd name="connsiteY2" fmla="*/ 85404 h 2927775"/>
                <a:gd name="connsiteX3" fmla="*/ 1054084 w 5270786"/>
                <a:gd name="connsiteY3" fmla="*/ 895200 h 2927775"/>
                <a:gd name="connsiteX4" fmla="*/ 1276976 w 5270786"/>
                <a:gd name="connsiteY4" fmla="*/ 1191325 h 2927775"/>
                <a:gd name="connsiteX5" fmla="*/ 3368450 w 5270786"/>
                <a:gd name="connsiteY5" fmla="*/ 2348843 h 2927775"/>
                <a:gd name="connsiteX6" fmla="*/ 4956151 w 5270786"/>
                <a:gd name="connsiteY6" fmla="*/ 1636730 h 2927775"/>
                <a:gd name="connsiteX7" fmla="*/ 5149372 w 5270786"/>
                <a:gd name="connsiteY7" fmla="*/ 1495325 h 2927775"/>
                <a:gd name="connsiteX8" fmla="*/ 5270786 w 5270786"/>
                <a:gd name="connsiteY8" fmla="*/ 1406110 h 2927775"/>
                <a:gd name="connsiteX9" fmla="*/ 5270786 w 5270786"/>
                <a:gd name="connsiteY9" fmla="*/ 2138641 h 2927775"/>
                <a:gd name="connsiteX10" fmla="*/ 5112925 w 5270786"/>
                <a:gd name="connsiteY10" fmla="*/ 2253730 h 2927775"/>
                <a:gd name="connsiteX11" fmla="*/ 3368327 w 5270786"/>
                <a:gd name="connsiteY11" fmla="*/ 2927775 h 2927775"/>
                <a:gd name="connsiteX12" fmla="*/ 769646 w 5270786"/>
                <a:gd name="connsiteY12" fmla="*/ 1516288 h 2927775"/>
                <a:gd name="connsiteX13" fmla="*/ 3149 w 5270786"/>
                <a:gd name="connsiteY13"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0786" h="2927775">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0E37CA3E-8144-4168-9129-6446C79AED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21214" y="-1"/>
              <a:ext cx="5270786" cy="2927775"/>
            </a:xfrm>
            <a:custGeom>
              <a:avLst/>
              <a:gdLst>
                <a:gd name="connsiteX0" fmla="*/ 0 w 5270786"/>
                <a:gd name="connsiteY0" fmla="*/ 0 h 2927775"/>
                <a:gd name="connsiteX1" fmla="*/ 736294 w 5270786"/>
                <a:gd name="connsiteY1" fmla="*/ 0 h 2927775"/>
                <a:gd name="connsiteX2" fmla="*/ 740298 w 5270786"/>
                <a:gd name="connsiteY2" fmla="*/ 72745 h 2927775"/>
                <a:gd name="connsiteX3" fmla="*/ 1153024 w 5270786"/>
                <a:gd name="connsiteY3" fmla="*/ 826989 h 2927775"/>
                <a:gd name="connsiteX4" fmla="*/ 1378368 w 5270786"/>
                <a:gd name="connsiteY4" fmla="*/ 1126356 h 2927775"/>
                <a:gd name="connsiteX5" fmla="*/ 2238056 w 5270786"/>
                <a:gd name="connsiteY5" fmla="*/ 1955322 h 2927775"/>
                <a:gd name="connsiteX6" fmla="*/ 3368327 w 5270786"/>
                <a:gd name="connsiteY6" fmla="*/ 2233033 h 2927775"/>
                <a:gd name="connsiteX7" fmla="*/ 4095360 w 5270786"/>
                <a:gd name="connsiteY7" fmla="*/ 2056192 h 2927775"/>
                <a:gd name="connsiteX8" fmla="*/ 4880506 w 5270786"/>
                <a:gd name="connsiteY8" fmla="*/ 1545587 h 2927775"/>
                <a:gd name="connsiteX9" fmla="*/ 5074340 w 5270786"/>
                <a:gd name="connsiteY9" fmla="*/ 1403721 h 2927775"/>
                <a:gd name="connsiteX10" fmla="*/ 5270786 w 5270786"/>
                <a:gd name="connsiteY10" fmla="*/ 1259367 h 2927775"/>
                <a:gd name="connsiteX11" fmla="*/ 5270786 w 5270786"/>
                <a:gd name="connsiteY11" fmla="*/ 2138641 h 2927775"/>
                <a:gd name="connsiteX12" fmla="*/ 5112925 w 5270786"/>
                <a:gd name="connsiteY12" fmla="*/ 2253730 h 2927775"/>
                <a:gd name="connsiteX13" fmla="*/ 3368327 w 5270786"/>
                <a:gd name="connsiteY13" fmla="*/ 2927775 h 2927775"/>
                <a:gd name="connsiteX14" fmla="*/ 769646 w 5270786"/>
                <a:gd name="connsiteY14" fmla="*/ 1516288 h 2927775"/>
                <a:gd name="connsiteX15" fmla="*/ 3149 w 5270786"/>
                <a:gd name="connsiteY15" fmla="*/ 85252 h 292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0786" h="2927775">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49211C1-1C77-A4C1-F27A-B64E85103640}"/>
              </a:ext>
            </a:extLst>
          </p:cNvPr>
          <p:cNvSpPr>
            <a:spLocks noGrp="1"/>
          </p:cNvSpPr>
          <p:nvPr>
            <p:ph type="title"/>
          </p:nvPr>
        </p:nvSpPr>
        <p:spPr>
          <a:xfrm>
            <a:off x="834620" y="578923"/>
            <a:ext cx="5786852" cy="689156"/>
          </a:xfrm>
        </p:spPr>
        <p:txBody>
          <a:bodyPr vert="horz" lIns="91440" tIns="45720" rIns="91440" bIns="45720" rtlCol="0" anchor="b">
            <a:normAutofit/>
          </a:bodyPr>
          <a:lstStyle/>
          <a:p>
            <a:r>
              <a:rPr lang="en-US" sz="2800" kern="1200" dirty="0">
                <a:solidFill>
                  <a:schemeClr val="tx2"/>
                </a:solidFill>
                <a:latin typeface="+mj-lt"/>
                <a:ea typeface="+mj-ea"/>
                <a:cs typeface="+mj-cs"/>
              </a:rPr>
              <a:t>Achtsamkeit in der </a:t>
            </a:r>
            <a:r>
              <a:rPr lang="en-US" sz="2800" kern="1200" dirty="0" err="1">
                <a:solidFill>
                  <a:schemeClr val="tx2"/>
                </a:solidFill>
                <a:latin typeface="+mj-lt"/>
                <a:ea typeface="+mj-ea"/>
                <a:cs typeface="+mj-cs"/>
              </a:rPr>
              <a:t>Tagesklinik</a:t>
            </a:r>
            <a:endParaRPr lang="en-US" sz="2800" kern="1200" dirty="0">
              <a:solidFill>
                <a:schemeClr val="tx2"/>
              </a:solidFill>
              <a:latin typeface="+mj-lt"/>
              <a:ea typeface="+mj-ea"/>
              <a:cs typeface="+mj-cs"/>
            </a:endParaRPr>
          </a:p>
        </p:txBody>
      </p:sp>
      <p:grpSp>
        <p:nvGrpSpPr>
          <p:cNvPr id="17" name="Group 16">
            <a:extLst>
              <a:ext uri="{FF2B5EF4-FFF2-40B4-BE49-F238E27FC236}">
                <a16:creationId xmlns:a16="http://schemas.microsoft.com/office/drawing/2014/main" id="{E7D4F600-F737-4482-BC99-1E1FFC8263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305" y="4146310"/>
            <a:ext cx="3142400" cy="2716805"/>
            <a:chOff x="-305" y="-4155"/>
            <a:chExt cx="2514948" cy="2174333"/>
          </a:xfrm>
        </p:grpSpPr>
        <p:sp>
          <p:nvSpPr>
            <p:cNvPr id="18" name="Freeform: Shape 17">
              <a:extLst>
                <a:ext uri="{FF2B5EF4-FFF2-40B4-BE49-F238E27FC236}">
                  <a16:creationId xmlns:a16="http://schemas.microsoft.com/office/drawing/2014/main" id="{487C2CB5-E3D4-4345-A7B4-6F0039A6A1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CB1D1D5-E255-4B0E-A7F5-DB2BE5A8D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95D61F8-0B49-44AD-956A-8EE58ECE66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1" name="Freeform: Shape 20">
              <a:extLst>
                <a:ext uri="{FF2B5EF4-FFF2-40B4-BE49-F238E27FC236}">
                  <a16:creationId xmlns:a16="http://schemas.microsoft.com/office/drawing/2014/main" id="{EC645CD3-4985-451E-8683-6C671E178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Textfeld 2">
            <a:extLst>
              <a:ext uri="{FF2B5EF4-FFF2-40B4-BE49-F238E27FC236}">
                <a16:creationId xmlns:a16="http://schemas.microsoft.com/office/drawing/2014/main" id="{4F5BC0D3-E590-ECA5-4EFC-7C700949B86A}"/>
              </a:ext>
            </a:extLst>
          </p:cNvPr>
          <p:cNvSpPr txBox="1"/>
          <p:nvPr/>
        </p:nvSpPr>
        <p:spPr>
          <a:xfrm>
            <a:off x="834620" y="1514823"/>
            <a:ext cx="8542583" cy="3416320"/>
          </a:xfrm>
          <a:prstGeom prst="rect">
            <a:avLst/>
          </a:prstGeom>
          <a:noFill/>
        </p:spPr>
        <p:txBody>
          <a:bodyPr wrap="square" rtlCol="0">
            <a:spAutoFit/>
          </a:bodyPr>
          <a:lstStyle/>
          <a:p>
            <a:r>
              <a:rPr lang="de-DE" b="1" dirty="0"/>
              <a:t>Metakognitive Therapie</a:t>
            </a:r>
          </a:p>
          <a:p>
            <a:pPr defTabSz="705414">
              <a:defRPr/>
            </a:pPr>
            <a:endParaRPr lang="de-DE" dirty="0"/>
          </a:p>
          <a:p>
            <a:pPr defTabSz="705414">
              <a:defRPr/>
            </a:pPr>
            <a:r>
              <a:rPr lang="de-DE" u="sng" dirty="0"/>
              <a:t>Attention Training </a:t>
            </a:r>
            <a:r>
              <a:rPr lang="de-DE" u="sng" dirty="0" err="1"/>
              <a:t>Technique</a:t>
            </a:r>
            <a:endParaRPr lang="de-DE" u="sng" dirty="0"/>
          </a:p>
          <a:p>
            <a:pPr marL="440883" indent="-440883" defTabSz="705414">
              <a:defRPr/>
            </a:pPr>
            <a:r>
              <a:rPr lang="de-DE" dirty="0"/>
              <a:t>Aufmerksamkeitsprozesse flexibler und bewusst steuern: selbstständig</a:t>
            </a:r>
          </a:p>
          <a:p>
            <a:pPr marL="440883" indent="-440883" defTabSz="705414">
              <a:defRPr/>
            </a:pPr>
            <a:r>
              <a:rPr lang="de-DE" dirty="0"/>
              <a:t>entscheiden können, worauf wir unsere Aufmerksamkeit richten, weg</a:t>
            </a:r>
          </a:p>
          <a:p>
            <a:pPr marL="440883" indent="-440883" defTabSz="705414">
              <a:defRPr/>
            </a:pPr>
            <a:r>
              <a:rPr lang="de-DE" dirty="0"/>
              <a:t>von dysfunktionalen Denkprozessen</a:t>
            </a:r>
          </a:p>
          <a:p>
            <a:pPr marL="793590" lvl="1" indent="-440883">
              <a:defRPr/>
            </a:pPr>
            <a:endParaRPr lang="de-DE" dirty="0"/>
          </a:p>
          <a:p>
            <a:pPr defTabSz="705414">
              <a:defRPr/>
            </a:pPr>
            <a:r>
              <a:rPr lang="de-DE" u="sng" dirty="0" err="1"/>
              <a:t>Detached</a:t>
            </a:r>
            <a:r>
              <a:rPr lang="de-DE" u="sng" dirty="0"/>
              <a:t> </a:t>
            </a:r>
            <a:r>
              <a:rPr lang="de-DE" u="sng" dirty="0" err="1"/>
              <a:t>Mindfulness</a:t>
            </a:r>
            <a:r>
              <a:rPr lang="de-DE" u="sng" dirty="0"/>
              <a:t> (losgelöste Achtsamkeit)</a:t>
            </a:r>
          </a:p>
          <a:p>
            <a:pPr marL="440883" indent="-440883" defTabSz="705414">
              <a:defRPr/>
            </a:pPr>
            <a:r>
              <a:rPr lang="de-DE" dirty="0"/>
              <a:t>Gedanken mit einer distanzierten Haltung wahrnehmen</a:t>
            </a:r>
          </a:p>
          <a:p>
            <a:pPr marL="440883" indent="-440883" defTabSz="705414">
              <a:defRPr/>
            </a:pPr>
            <a:r>
              <a:rPr lang="de-DE" dirty="0"/>
              <a:t>Verzicht auf jegliche kognitiv-emotionale Reaktionen auf diese</a:t>
            </a:r>
          </a:p>
          <a:p>
            <a:pPr marL="440883" indent="-440883" defTabSz="705414">
              <a:defRPr/>
            </a:pPr>
            <a:r>
              <a:rPr lang="de-DE" dirty="0"/>
              <a:t>internen Reize (z.B. Grübeln) </a:t>
            </a:r>
          </a:p>
          <a:p>
            <a:endParaRPr lang="de-DE" dirty="0"/>
          </a:p>
        </p:txBody>
      </p:sp>
    </p:spTree>
    <p:extLst>
      <p:ext uri="{BB962C8B-B14F-4D97-AF65-F5344CB8AC3E}">
        <p14:creationId xmlns:p14="http://schemas.microsoft.com/office/powerpoint/2010/main" val="11153503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723</Words>
  <Application>Microsoft Macintosh PowerPoint</Application>
  <PresentationFormat>Breitbild</PresentationFormat>
  <Paragraphs>69</Paragraphs>
  <Slides>9</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9</vt:i4>
      </vt:variant>
    </vt:vector>
  </HeadingPairs>
  <TitlesOfParts>
    <vt:vector size="16" baseType="lpstr">
      <vt:lpstr>Arial</vt:lpstr>
      <vt:lpstr>Calibri</vt:lpstr>
      <vt:lpstr>Calibri Light</vt:lpstr>
      <vt:lpstr>Effra Light</vt:lpstr>
      <vt:lpstr>PT Sans</vt:lpstr>
      <vt:lpstr>SoletoTK</vt:lpstr>
      <vt:lpstr>Office Theme</vt:lpstr>
      <vt:lpstr>3. Begleitseminar  Studie Stressmanagement und Soziale Interaktion</vt:lpstr>
      <vt:lpstr>PowerPoint-Präsentation</vt:lpstr>
      <vt:lpstr>Entspannungsmethoden</vt:lpstr>
      <vt:lpstr>Optimismus und Pessimismus</vt:lpstr>
      <vt:lpstr>„Die letzte der menschlichen Freiheiten besteht in der Wahl der Einstellung zu den Dingen.“ </vt:lpstr>
      <vt:lpstr>Diskussionsfrage  Kinderwunsch vs. Klimawandel: Sollte ich wirklich Kinder in diese Welt setzen? </vt:lpstr>
      <vt:lpstr>Automatische Denkmuster durchbrechen:</vt:lpstr>
      <vt:lpstr>Dritte Kurseinheit </vt:lpstr>
      <vt:lpstr>Achtsamkeit in der Tagesklinik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Begleitsemiar  Studie Stressmanagement und Soziale Interaktion</dc:title>
  <dc:creator>Anne Ritz</dc:creator>
  <cp:lastModifiedBy>Anne Ritz</cp:lastModifiedBy>
  <cp:revision>15</cp:revision>
  <dcterms:created xsi:type="dcterms:W3CDTF">2022-11-16T14:17:12Z</dcterms:created>
  <dcterms:modified xsi:type="dcterms:W3CDTF">2024-05-14T13:42:38Z</dcterms:modified>
</cp:coreProperties>
</file>