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60" r:id="rId3"/>
    <p:sldId id="266" r:id="rId4"/>
    <p:sldId id="262" r:id="rId5"/>
    <p:sldId id="268" r:id="rId6"/>
    <p:sldId id="265" r:id="rId7"/>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488"/>
  </p:normalViewPr>
  <p:slideViewPr>
    <p:cSldViewPr snapToGrid="0">
      <p:cViewPr varScale="1">
        <p:scale>
          <a:sx n="103" d="100"/>
          <a:sy n="103" d="100"/>
        </p:scale>
        <p:origin x="14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B10AB9-042A-304D-9B33-30D10E20F7A5}" type="datetimeFigureOut">
              <a:rPr lang="en-DE" smtClean="0"/>
              <a:t>5/14/24</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5549A8-CA08-0A4B-8432-5CBB9F324D4D}" type="slidenum">
              <a:rPr lang="en-DE" smtClean="0"/>
              <a:t>‹Nr.›</a:t>
            </a:fld>
            <a:endParaRPr lang="en-DE"/>
          </a:p>
        </p:txBody>
      </p:sp>
    </p:spTree>
    <p:extLst>
      <p:ext uri="{BB962C8B-B14F-4D97-AF65-F5344CB8AC3E}">
        <p14:creationId xmlns:p14="http://schemas.microsoft.com/office/powerpoint/2010/main" val="2678430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Was war diese Woche besonders kraftraubend? Was war heute dein bester Moment? Jeden Tag eine Sache – um sich selbst zu verwöhnen. Nochmal eine Gewohnheit brechen. </a:t>
            </a:r>
          </a:p>
        </p:txBody>
      </p:sp>
      <p:sp>
        <p:nvSpPr>
          <p:cNvPr id="4" name="Foliennummernplatzhalter 3"/>
          <p:cNvSpPr>
            <a:spLocks noGrp="1"/>
          </p:cNvSpPr>
          <p:nvPr>
            <p:ph type="sldNum" sz="quarter" idx="5"/>
          </p:nvPr>
        </p:nvSpPr>
        <p:spPr/>
        <p:txBody>
          <a:bodyPr/>
          <a:lstStyle/>
          <a:p>
            <a:fld id="{8E5549A8-CA08-0A4B-8432-5CBB9F324D4D}" type="slidenum">
              <a:rPr lang="en-DE" smtClean="0"/>
              <a:t>1</a:t>
            </a:fld>
            <a:endParaRPr lang="en-DE"/>
          </a:p>
        </p:txBody>
      </p:sp>
    </p:spTree>
    <p:extLst>
      <p:ext uri="{BB962C8B-B14F-4D97-AF65-F5344CB8AC3E}">
        <p14:creationId xmlns:p14="http://schemas.microsoft.com/office/powerpoint/2010/main" val="2271586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2</a:t>
            </a:fld>
            <a:endParaRPr lang="en-DE"/>
          </a:p>
        </p:txBody>
      </p:sp>
    </p:spTree>
    <p:extLst>
      <p:ext uri="{BB962C8B-B14F-4D97-AF65-F5344CB8AC3E}">
        <p14:creationId xmlns:p14="http://schemas.microsoft.com/office/powerpoint/2010/main" val="2510079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3</a:t>
            </a:fld>
            <a:endParaRPr lang="en-DE"/>
          </a:p>
        </p:txBody>
      </p:sp>
    </p:spTree>
    <p:extLst>
      <p:ext uri="{BB962C8B-B14F-4D97-AF65-F5344CB8AC3E}">
        <p14:creationId xmlns:p14="http://schemas.microsoft.com/office/powerpoint/2010/main" val="342976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4</a:t>
            </a:fld>
            <a:endParaRPr lang="en-DE"/>
          </a:p>
        </p:txBody>
      </p:sp>
    </p:spTree>
    <p:extLst>
      <p:ext uri="{BB962C8B-B14F-4D97-AF65-F5344CB8AC3E}">
        <p14:creationId xmlns:p14="http://schemas.microsoft.com/office/powerpoint/2010/main" val="508849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5</a:t>
            </a:fld>
            <a:endParaRPr lang="en-DE"/>
          </a:p>
        </p:txBody>
      </p:sp>
    </p:spTree>
    <p:extLst>
      <p:ext uri="{BB962C8B-B14F-4D97-AF65-F5344CB8AC3E}">
        <p14:creationId xmlns:p14="http://schemas.microsoft.com/office/powerpoint/2010/main" val="1767703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6</a:t>
            </a:fld>
            <a:endParaRPr lang="en-DE"/>
          </a:p>
        </p:txBody>
      </p:sp>
    </p:spTree>
    <p:extLst>
      <p:ext uri="{BB962C8B-B14F-4D97-AF65-F5344CB8AC3E}">
        <p14:creationId xmlns:p14="http://schemas.microsoft.com/office/powerpoint/2010/main" val="3177464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675A8-6D85-EF72-AD79-3491ECD64AC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DE"/>
          </a:p>
        </p:txBody>
      </p:sp>
      <p:sp>
        <p:nvSpPr>
          <p:cNvPr id="3" name="Subtitle 2">
            <a:extLst>
              <a:ext uri="{FF2B5EF4-FFF2-40B4-BE49-F238E27FC236}">
                <a16:creationId xmlns:a16="http://schemas.microsoft.com/office/drawing/2014/main" id="{AB8A2F78-2BFD-7DF7-7104-E55DB41219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DE"/>
          </a:p>
        </p:txBody>
      </p:sp>
      <p:sp>
        <p:nvSpPr>
          <p:cNvPr id="4" name="Date Placeholder 3">
            <a:extLst>
              <a:ext uri="{FF2B5EF4-FFF2-40B4-BE49-F238E27FC236}">
                <a16:creationId xmlns:a16="http://schemas.microsoft.com/office/drawing/2014/main" id="{FBEC52CA-A9BE-C54A-7A60-E079C74BEBAD}"/>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2BE1AF22-F02D-994C-AA19-AB40510DF6EC}"/>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18177A1F-F5D6-BF07-9F35-62B71A3E6D92}"/>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138443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A1C5F-73B3-5049-E090-32AAC5415286}"/>
              </a:ext>
            </a:extLst>
          </p:cNvPr>
          <p:cNvSpPr>
            <a:spLocks noGrp="1"/>
          </p:cNvSpPr>
          <p:nvPr>
            <p:ph type="title"/>
          </p:nvPr>
        </p:nvSpPr>
        <p:spPr/>
        <p:txBody>
          <a:bodyPr/>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4DDA1ED2-738B-079B-2179-51341F28EFE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2599C8F-4B3B-47EB-C4A5-30E851C9C024}"/>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4190F051-658F-7C16-7C34-6F7E863BBE80}"/>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E2529BDF-48EC-3350-4D35-3E4966AF190B}"/>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003865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7C5C2D-7E5E-C7B2-AF1A-A9982EEA3C4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349C3B86-3211-DAA3-B097-4A393DF8964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4A6BD7FB-71EB-E591-B169-207C77C2DD25}"/>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724C3956-428B-4D81-2230-B1A2898698A7}"/>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CA259735-E0E3-130B-2893-5E2B4C64BF46}"/>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097052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4C844-B9AB-A09A-0AB4-09390AAE2A84}"/>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1D6D3DA3-E157-179F-52D6-376C12F156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8C4302C1-AD24-D859-2828-3C6EC663C82E}"/>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289D0A18-C25E-6555-E132-E3C3F8D6005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2D0FA2E5-EF03-90CF-80CE-2E2E0C67923E}"/>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1715378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EB4C1-E2C6-6DF2-81F1-F2C8A1B35622}"/>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DE"/>
          </a:p>
        </p:txBody>
      </p:sp>
      <p:sp>
        <p:nvSpPr>
          <p:cNvPr id="3" name="Text Placeholder 2">
            <a:extLst>
              <a:ext uri="{FF2B5EF4-FFF2-40B4-BE49-F238E27FC236}">
                <a16:creationId xmlns:a16="http://schemas.microsoft.com/office/drawing/2014/main" id="{96F77193-6468-5174-A514-85ED0CBAA6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E51C96E-2120-F0C6-F615-587227E3B3B8}"/>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5552B472-DFB7-87CF-A4FA-E65EF14EC1F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D5015778-4CC0-6455-D685-823B39465CFF}"/>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2476859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EB1AC-5E9F-E803-3E01-F5488BAB7FCB}"/>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C2134842-ECAC-0BF6-530B-8D233F15C16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Content Placeholder 3">
            <a:extLst>
              <a:ext uri="{FF2B5EF4-FFF2-40B4-BE49-F238E27FC236}">
                <a16:creationId xmlns:a16="http://schemas.microsoft.com/office/drawing/2014/main" id="{0940DFF5-122B-4C0E-7CC5-12FF84A11B2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Date Placeholder 4">
            <a:extLst>
              <a:ext uri="{FF2B5EF4-FFF2-40B4-BE49-F238E27FC236}">
                <a16:creationId xmlns:a16="http://schemas.microsoft.com/office/drawing/2014/main" id="{658E403C-A123-C704-50BE-EFD9BF69FD6C}"/>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6" name="Footer Placeholder 5">
            <a:extLst>
              <a:ext uri="{FF2B5EF4-FFF2-40B4-BE49-F238E27FC236}">
                <a16:creationId xmlns:a16="http://schemas.microsoft.com/office/drawing/2014/main" id="{71115500-2749-E7C4-AFAF-014BE66993E1}"/>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5203D72C-2727-00E3-9084-7B71A713AF8F}"/>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436963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04E3C-F140-DBF3-D740-EDA65594C99F}"/>
              </a:ext>
            </a:extLst>
          </p:cNvPr>
          <p:cNvSpPr>
            <a:spLocks noGrp="1"/>
          </p:cNvSpPr>
          <p:nvPr>
            <p:ph type="title"/>
          </p:nvPr>
        </p:nvSpPr>
        <p:spPr>
          <a:xfrm>
            <a:off x="839788" y="365125"/>
            <a:ext cx="10515600" cy="1325563"/>
          </a:xfrm>
        </p:spPr>
        <p:txBody>
          <a:bodyPr/>
          <a:lstStyle/>
          <a:p>
            <a:r>
              <a:rPr lang="en-GB"/>
              <a:t>Click to edit Master title style</a:t>
            </a:r>
            <a:endParaRPr lang="en-DE"/>
          </a:p>
        </p:txBody>
      </p:sp>
      <p:sp>
        <p:nvSpPr>
          <p:cNvPr id="3" name="Text Placeholder 2">
            <a:extLst>
              <a:ext uri="{FF2B5EF4-FFF2-40B4-BE49-F238E27FC236}">
                <a16:creationId xmlns:a16="http://schemas.microsoft.com/office/drawing/2014/main" id="{8FD36C5D-8DCC-FE8D-0345-B3A4B70599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C5B2F08-282B-C126-AE6A-ADC0F8E9D50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Text Placeholder 4">
            <a:extLst>
              <a:ext uri="{FF2B5EF4-FFF2-40B4-BE49-F238E27FC236}">
                <a16:creationId xmlns:a16="http://schemas.microsoft.com/office/drawing/2014/main" id="{10F83631-2A30-EACF-1B35-BA673A637D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BA36D7C-6147-5191-1618-1FA52D75EA1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7" name="Date Placeholder 6">
            <a:extLst>
              <a:ext uri="{FF2B5EF4-FFF2-40B4-BE49-F238E27FC236}">
                <a16:creationId xmlns:a16="http://schemas.microsoft.com/office/drawing/2014/main" id="{A05C62F4-AB6B-0695-52EB-7E4D53FD8AA3}"/>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8" name="Footer Placeholder 7">
            <a:extLst>
              <a:ext uri="{FF2B5EF4-FFF2-40B4-BE49-F238E27FC236}">
                <a16:creationId xmlns:a16="http://schemas.microsoft.com/office/drawing/2014/main" id="{A129C72C-F7FE-8687-E601-1D4D4225DC76}"/>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B60C9E5C-0565-CE05-3BBD-BC4B005F70A2}"/>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778392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6733-FF3B-2155-04CD-565201419E6E}"/>
              </a:ext>
            </a:extLst>
          </p:cNvPr>
          <p:cNvSpPr>
            <a:spLocks noGrp="1"/>
          </p:cNvSpPr>
          <p:nvPr>
            <p:ph type="title"/>
          </p:nvPr>
        </p:nvSpPr>
        <p:spPr/>
        <p:txBody>
          <a:bodyPr/>
          <a:lstStyle/>
          <a:p>
            <a:r>
              <a:rPr lang="en-GB"/>
              <a:t>Click to edit Master title style</a:t>
            </a:r>
            <a:endParaRPr lang="en-DE"/>
          </a:p>
        </p:txBody>
      </p:sp>
      <p:sp>
        <p:nvSpPr>
          <p:cNvPr id="3" name="Date Placeholder 2">
            <a:extLst>
              <a:ext uri="{FF2B5EF4-FFF2-40B4-BE49-F238E27FC236}">
                <a16:creationId xmlns:a16="http://schemas.microsoft.com/office/drawing/2014/main" id="{88EB79F1-F24D-406F-4CDC-E75F43BC6777}"/>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4" name="Footer Placeholder 3">
            <a:extLst>
              <a:ext uri="{FF2B5EF4-FFF2-40B4-BE49-F238E27FC236}">
                <a16:creationId xmlns:a16="http://schemas.microsoft.com/office/drawing/2014/main" id="{8BF6437B-56C9-C09C-CA67-9DA0A5230E9D}"/>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45304694-0A05-EBA4-A105-78CDAC9651E1}"/>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1172701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F412E3-918F-E883-D462-CBB195E98037}"/>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3" name="Footer Placeholder 2">
            <a:extLst>
              <a:ext uri="{FF2B5EF4-FFF2-40B4-BE49-F238E27FC236}">
                <a16:creationId xmlns:a16="http://schemas.microsoft.com/office/drawing/2014/main" id="{65897626-D1F3-F604-CB72-77A097D1946B}"/>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C61EF126-5B10-DC34-F4B1-7F036A88FB86}"/>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2977214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B5788-A407-2AB2-A4B3-3D2D65E229C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Content Placeholder 2">
            <a:extLst>
              <a:ext uri="{FF2B5EF4-FFF2-40B4-BE49-F238E27FC236}">
                <a16:creationId xmlns:a16="http://schemas.microsoft.com/office/drawing/2014/main" id="{C45D5E4E-800B-CFF0-F926-EBEBC7B74F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Text Placeholder 3">
            <a:extLst>
              <a:ext uri="{FF2B5EF4-FFF2-40B4-BE49-F238E27FC236}">
                <a16:creationId xmlns:a16="http://schemas.microsoft.com/office/drawing/2014/main" id="{8FBDDEC8-E29E-1F79-7442-D434DABFC2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8797B1F-B781-7CB8-F8D4-22656C63B249}"/>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6" name="Footer Placeholder 5">
            <a:extLst>
              <a:ext uri="{FF2B5EF4-FFF2-40B4-BE49-F238E27FC236}">
                <a16:creationId xmlns:a16="http://schemas.microsoft.com/office/drawing/2014/main" id="{540889BF-1588-42E3-0C8E-BDEA0A4AC20B}"/>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78F1B7B8-2D9F-58B4-3B23-22EFE1D71DBD}"/>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974491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DA0FE-8C3E-BBA8-E063-61439B4624D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Picture Placeholder 2">
            <a:extLst>
              <a:ext uri="{FF2B5EF4-FFF2-40B4-BE49-F238E27FC236}">
                <a16:creationId xmlns:a16="http://schemas.microsoft.com/office/drawing/2014/main" id="{198609C5-8931-0604-E31C-9FCF5AA26F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4C2E7A33-0228-EAF2-062E-375C2A4F4C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05AD1C6-1FD0-0444-7E57-BACC9F5CFAE6}"/>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6" name="Footer Placeholder 5">
            <a:extLst>
              <a:ext uri="{FF2B5EF4-FFF2-40B4-BE49-F238E27FC236}">
                <a16:creationId xmlns:a16="http://schemas.microsoft.com/office/drawing/2014/main" id="{B3411EEB-B6E5-04A1-7045-552DF9804C4A}"/>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AF9F33C1-17AE-D0BF-8AB6-7DBE368DBFC1}"/>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6676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2FE1D-524C-842A-55D2-CAF915B723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DE"/>
          </a:p>
        </p:txBody>
      </p:sp>
      <p:sp>
        <p:nvSpPr>
          <p:cNvPr id="3" name="Text Placeholder 2">
            <a:extLst>
              <a:ext uri="{FF2B5EF4-FFF2-40B4-BE49-F238E27FC236}">
                <a16:creationId xmlns:a16="http://schemas.microsoft.com/office/drawing/2014/main" id="{AFA042FC-0813-F14A-336A-8239501E90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111746F-C620-4707-FD99-770902B738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8D8B2086-6588-7E22-9687-E7AC874924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61D6F68C-7504-40CD-D56B-3E78ACEA0D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C6755B-D88D-CC48-897B-7C73832F5A3C}" type="slidenum">
              <a:rPr lang="en-DE" smtClean="0"/>
              <a:t>‹Nr.›</a:t>
            </a:fld>
            <a:endParaRPr lang="en-DE"/>
          </a:p>
        </p:txBody>
      </p:sp>
    </p:spTree>
    <p:extLst>
      <p:ext uri="{BB962C8B-B14F-4D97-AF65-F5344CB8AC3E}">
        <p14:creationId xmlns:p14="http://schemas.microsoft.com/office/powerpoint/2010/main" val="2463240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FaVDAI2KufI"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youtube.com/watch?v=fXk226ZJXww"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8DB9CD9-59B1-4D73-BC4C-98796A48EF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874A6A9-41FF-4E33-AFA8-F9F81436A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21D730E-1F97-4071-B143-B05E6D2599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03402" y="3985"/>
            <a:ext cx="9772765" cy="6858000"/>
            <a:chOff x="1303402" y="3985"/>
            <a:chExt cx="9772765" cy="6858000"/>
          </a:xfrm>
        </p:grpSpPr>
        <p:sp>
          <p:nvSpPr>
            <p:cNvPr id="13" name="Freeform: Shape 12">
              <a:extLst>
                <a:ext uri="{FF2B5EF4-FFF2-40B4-BE49-F238E27FC236}">
                  <a16:creationId xmlns:a16="http://schemas.microsoft.com/office/drawing/2014/main" id="{B3849C6A-9EE5-4604-8EAE-DD4796B79D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985"/>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308677BE-069B-4A4D-8732-E26B6EF567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985"/>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9A9A575B-DD07-4388-963B-0AF3FDDCF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985"/>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D55285E4-21EB-4EC1-AB8E-36E881E899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985"/>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6A0C77B5-3FAA-4D4F-9555-89D751608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3402" y="3985"/>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18" name="Freeform: Shape 17">
              <a:extLst>
                <a:ext uri="{FF2B5EF4-FFF2-40B4-BE49-F238E27FC236}">
                  <a16:creationId xmlns:a16="http://schemas.microsoft.com/office/drawing/2014/main" id="{5F0C96D1-A8B7-4C8E-9997-D823FD159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985"/>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DA46556D-445B-4CD0-87A0-02A30BD1B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8320" y="3985"/>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5ACB3A38-B249-7955-57B3-52B3A00A0F7C}"/>
              </a:ext>
            </a:extLst>
          </p:cNvPr>
          <p:cNvSpPr>
            <a:spLocks noGrp="1"/>
          </p:cNvSpPr>
          <p:nvPr>
            <p:ph type="ctrTitle"/>
          </p:nvPr>
        </p:nvSpPr>
        <p:spPr>
          <a:xfrm>
            <a:off x="3215729" y="1764407"/>
            <a:ext cx="5760846" cy="2310312"/>
          </a:xfrm>
        </p:spPr>
        <p:txBody>
          <a:bodyPr>
            <a:normAutofit/>
          </a:bodyPr>
          <a:lstStyle/>
          <a:p>
            <a:r>
              <a:rPr lang="de-DE" sz="5200" dirty="0">
                <a:solidFill>
                  <a:schemeClr val="tx2"/>
                </a:solidFill>
              </a:rPr>
              <a:t>8</a:t>
            </a:r>
            <a:r>
              <a:rPr lang="en-DE" sz="5200" dirty="0">
                <a:solidFill>
                  <a:schemeClr val="tx2"/>
                </a:solidFill>
              </a:rPr>
              <a:t>. Modul </a:t>
            </a:r>
            <a:br>
              <a:rPr lang="en-DE" sz="5200" dirty="0">
                <a:solidFill>
                  <a:schemeClr val="tx2"/>
                </a:solidFill>
              </a:rPr>
            </a:br>
            <a:endParaRPr lang="en-DE" sz="5200" dirty="0">
              <a:solidFill>
                <a:schemeClr val="tx2"/>
              </a:solidFill>
            </a:endParaRPr>
          </a:p>
        </p:txBody>
      </p:sp>
      <p:sp>
        <p:nvSpPr>
          <p:cNvPr id="3" name="Subtitle 2">
            <a:extLst>
              <a:ext uri="{FF2B5EF4-FFF2-40B4-BE49-F238E27FC236}">
                <a16:creationId xmlns:a16="http://schemas.microsoft.com/office/drawing/2014/main" id="{F18642F3-EB42-C75A-C07E-8022F6F62930}"/>
              </a:ext>
            </a:extLst>
          </p:cNvPr>
          <p:cNvSpPr>
            <a:spLocks noGrp="1"/>
          </p:cNvSpPr>
          <p:nvPr>
            <p:ph type="subTitle" idx="1"/>
          </p:nvPr>
        </p:nvSpPr>
        <p:spPr>
          <a:xfrm>
            <a:off x="3215729" y="3674786"/>
            <a:ext cx="5760846" cy="1004280"/>
          </a:xfrm>
        </p:spPr>
        <p:txBody>
          <a:bodyPr>
            <a:noAutofit/>
          </a:bodyPr>
          <a:lstStyle/>
          <a:p>
            <a:r>
              <a:rPr lang="de-DE" sz="2800" b="1" dirty="0">
                <a:solidFill>
                  <a:schemeClr val="tx2"/>
                </a:solidFill>
              </a:rPr>
              <a:t>Achtsamkeitsbasiertes Stressmanagement</a:t>
            </a:r>
            <a:endParaRPr lang="en-DE" sz="2800" b="1" dirty="0">
              <a:solidFill>
                <a:schemeClr val="tx2"/>
              </a:solidFill>
            </a:endParaRPr>
          </a:p>
        </p:txBody>
      </p:sp>
    </p:spTree>
    <p:extLst>
      <p:ext uri="{BB962C8B-B14F-4D97-AF65-F5344CB8AC3E}">
        <p14:creationId xmlns:p14="http://schemas.microsoft.com/office/powerpoint/2010/main" val="384310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2631095" y="250031"/>
            <a:ext cx="8642131" cy="1325563"/>
          </a:xfrm>
        </p:spPr>
        <p:txBody>
          <a:bodyPr/>
          <a:lstStyle/>
          <a:p>
            <a:r>
              <a:rPr lang="en-US" dirty="0">
                <a:solidFill>
                  <a:schemeClr val="tx2"/>
                </a:solidFill>
              </a:rPr>
              <a:t> </a:t>
            </a:r>
            <a:endParaRPr lang="en-DE" dirty="0"/>
          </a:p>
        </p:txBody>
      </p:sp>
      <p:sp>
        <p:nvSpPr>
          <p:cNvPr id="5" name="Inhaltsplatzhalter 4">
            <a:extLst>
              <a:ext uri="{FF2B5EF4-FFF2-40B4-BE49-F238E27FC236}">
                <a16:creationId xmlns:a16="http://schemas.microsoft.com/office/drawing/2014/main" id="{AFD66BC3-A4C1-7559-D444-E8F79FC83D01}"/>
              </a:ext>
            </a:extLst>
          </p:cNvPr>
          <p:cNvSpPr>
            <a:spLocks noGrp="1"/>
          </p:cNvSpPr>
          <p:nvPr>
            <p:ph idx="1"/>
          </p:nvPr>
        </p:nvSpPr>
        <p:spPr>
          <a:xfrm>
            <a:off x="1323683" y="2256631"/>
            <a:ext cx="10515600" cy="4351338"/>
          </a:xfrm>
        </p:spPr>
        <p:txBody>
          <a:bodyPr>
            <a:normAutofit/>
          </a:bodyPr>
          <a:lstStyle/>
          <a:p>
            <a:pPr marL="0" indent="0">
              <a:lnSpc>
                <a:spcPct val="100000"/>
              </a:lnSpc>
              <a:buNone/>
            </a:pPr>
            <a:r>
              <a:rPr lang="de-DE" dirty="0"/>
              <a:t>Habt ihr etwas über euch selbst gelernt? Über eure Stressverstärker? Eure Autopilotenmomente? </a:t>
            </a:r>
          </a:p>
          <a:p>
            <a:pPr marL="0" indent="0">
              <a:lnSpc>
                <a:spcPct val="100000"/>
              </a:lnSpc>
              <a:buNone/>
            </a:pPr>
            <a:r>
              <a:rPr lang="de-DE" dirty="0"/>
              <a:t>Habt ihr bei euch Veränderungen im Alltag bemerkt? </a:t>
            </a:r>
          </a:p>
          <a:p>
            <a:pPr marL="0" indent="0">
              <a:lnSpc>
                <a:spcPct val="100000"/>
              </a:lnSpc>
              <a:buNone/>
            </a:pPr>
            <a:r>
              <a:rPr lang="de-DE" dirty="0"/>
              <a:t>Welche Routinen habt ihr gebrochen? </a:t>
            </a:r>
          </a:p>
          <a:p>
            <a:pPr marL="0" indent="0">
              <a:lnSpc>
                <a:spcPct val="100000"/>
              </a:lnSpc>
              <a:buNone/>
            </a:pPr>
            <a:r>
              <a:rPr lang="de-DE" dirty="0"/>
              <a:t>Hat der Kurs etwas bei euch angestoßen? </a:t>
            </a:r>
          </a:p>
          <a:p>
            <a:pPr marL="0" indent="0">
              <a:lnSpc>
                <a:spcPct val="100000"/>
              </a:lnSpc>
              <a:buNone/>
            </a:pPr>
            <a:r>
              <a:rPr lang="de-DE" b="1" dirty="0"/>
              <a:t>Was ist dein wichtigster Aha-Moment aus dem Kurs? </a:t>
            </a:r>
          </a:p>
          <a:p>
            <a:pPr marL="0" indent="0">
              <a:buNone/>
            </a:pPr>
            <a:endParaRPr lang="de-DE" dirty="0"/>
          </a:p>
        </p:txBody>
      </p:sp>
      <p:sp>
        <p:nvSpPr>
          <p:cNvPr id="6" name="Title 6">
            <a:extLst>
              <a:ext uri="{FF2B5EF4-FFF2-40B4-BE49-F238E27FC236}">
                <a16:creationId xmlns:a16="http://schemas.microsoft.com/office/drawing/2014/main" id="{ECEF5233-60A6-2634-18AB-4B37BA456CD1}"/>
              </a:ext>
            </a:extLst>
          </p:cNvPr>
          <p:cNvSpPr txBox="1">
            <a:spLocks/>
          </p:cNvSpPr>
          <p:nvPr/>
        </p:nvSpPr>
        <p:spPr>
          <a:xfrm>
            <a:off x="2750838" y="583381"/>
            <a:ext cx="864213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tx2"/>
                </a:solidFill>
              </a:rPr>
              <a:t> </a:t>
            </a:r>
            <a:r>
              <a:rPr lang="en-US" b="1" dirty="0" err="1">
                <a:solidFill>
                  <a:schemeClr val="tx2"/>
                </a:solidFill>
              </a:rPr>
              <a:t>Reflektion</a:t>
            </a:r>
            <a:endParaRPr lang="en-DE" b="1" dirty="0"/>
          </a:p>
        </p:txBody>
      </p:sp>
    </p:spTree>
    <p:extLst>
      <p:ext uri="{BB962C8B-B14F-4D97-AF65-F5344CB8AC3E}">
        <p14:creationId xmlns:p14="http://schemas.microsoft.com/office/powerpoint/2010/main" val="1902400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3034242" y="371976"/>
            <a:ext cx="8642131" cy="1325563"/>
          </a:xfrm>
        </p:spPr>
        <p:txBody>
          <a:bodyPr/>
          <a:lstStyle/>
          <a:p>
            <a:r>
              <a:rPr lang="en-US" dirty="0">
                <a:solidFill>
                  <a:schemeClr val="tx2"/>
                </a:solidFill>
              </a:rPr>
              <a:t> </a:t>
            </a:r>
            <a:r>
              <a:rPr lang="en-US" b="1" dirty="0" err="1">
                <a:solidFill>
                  <a:schemeClr val="tx2"/>
                </a:solidFill>
              </a:rPr>
              <a:t>Morgenroutine</a:t>
            </a:r>
            <a:endParaRPr lang="en-DE" b="1" dirty="0"/>
          </a:p>
        </p:txBody>
      </p:sp>
      <p:sp>
        <p:nvSpPr>
          <p:cNvPr id="5" name="Inhaltsplatzhalter 4">
            <a:extLst>
              <a:ext uri="{FF2B5EF4-FFF2-40B4-BE49-F238E27FC236}">
                <a16:creationId xmlns:a16="http://schemas.microsoft.com/office/drawing/2014/main" id="{AFD66BC3-A4C1-7559-D444-E8F79FC83D01}"/>
              </a:ext>
            </a:extLst>
          </p:cNvPr>
          <p:cNvSpPr>
            <a:spLocks noGrp="1"/>
          </p:cNvSpPr>
          <p:nvPr>
            <p:ph idx="1"/>
          </p:nvPr>
        </p:nvSpPr>
        <p:spPr>
          <a:xfrm>
            <a:off x="1121630" y="1976769"/>
            <a:ext cx="9662567" cy="4351338"/>
          </a:xfrm>
        </p:spPr>
        <p:txBody>
          <a:bodyPr>
            <a:normAutofit fontScale="25000" lnSpcReduction="20000"/>
          </a:bodyPr>
          <a:lstStyle/>
          <a:p>
            <a:pPr marL="0" indent="0">
              <a:buNone/>
            </a:pPr>
            <a:r>
              <a:rPr lang="de-DE" sz="7200" dirty="0"/>
              <a:t>Wenn du schon morgens hektisch, gestresst und vom Handy abgelenkt in den Tag startest, wie wird wohl dann der Rest des Tages ablaufen?</a:t>
            </a:r>
          </a:p>
          <a:p>
            <a:pPr marL="0" indent="0">
              <a:buNone/>
            </a:pPr>
            <a:r>
              <a:rPr lang="de-DE" sz="7200" b="1" dirty="0"/>
              <a:t>Anleitung:</a:t>
            </a:r>
          </a:p>
          <a:p>
            <a:pPr marL="514350" indent="-514350">
              <a:buFont typeface="+mj-lt"/>
              <a:buAutoNum type="arabicPeriod"/>
            </a:pPr>
            <a:r>
              <a:rPr lang="de-DE" sz="7200" dirty="0"/>
              <a:t>Bleib nach dem Aufwachen 2-3 Minuten mit offenen Augen im Bett liegen. Schaue dir die Decke deines Zimmers an. Wie sieht sie aus? Erkennst du bestimmte Muster? Besonderheiten?</a:t>
            </a:r>
          </a:p>
          <a:p>
            <a:pPr marL="514350" indent="-514350">
              <a:buFont typeface="+mj-lt"/>
              <a:buAutoNum type="arabicPeriod"/>
            </a:pPr>
            <a:r>
              <a:rPr lang="de-DE" sz="7200" dirty="0"/>
              <a:t>Setz dich aufrecht an deine Bettkante und fühle als nächstes deinen Atem. Verändere deinen Atem nicht. Beobachte nur, wie der Atem natürlich abläuft. Ist er schnell oder langsam? Atmest du durch in den Bauch oder in die Brust? Fühlt sich die Luft kühl oder warm an?</a:t>
            </a:r>
          </a:p>
          <a:p>
            <a:pPr marL="514350" indent="-514350">
              <a:buFont typeface="+mj-lt"/>
              <a:buAutoNum type="arabicPeriod"/>
            </a:pPr>
            <a:r>
              <a:rPr lang="de-DE" sz="7200" dirty="0"/>
              <a:t>Spüre in deinen Körper hinein. Wie fühlt er sich an? Wo fühlt er sich gut an? Wo fühlt er sich verspannt an? Schenke deinem Körper für 1-2 Minuten volle Aufmerksamkeit.</a:t>
            </a:r>
          </a:p>
          <a:p>
            <a:pPr marL="514350" indent="-514350">
              <a:buFont typeface="+mj-lt"/>
              <a:buAutoNum type="arabicPeriod"/>
            </a:pPr>
            <a:r>
              <a:rPr lang="de-DE" sz="7200" dirty="0"/>
              <a:t>Beobachte welche Gedanken und Emotionen am Morgen in dir aufsteigen. Nimm sie einfach nur wahr und schaue sie dir an, ohne sie zu bewerten.</a:t>
            </a:r>
          </a:p>
          <a:p>
            <a:pPr marL="514350" indent="-514350">
              <a:buFont typeface="+mj-lt"/>
              <a:buAutoNum type="arabicPeriod"/>
            </a:pPr>
            <a:r>
              <a:rPr lang="de-DE" sz="7200" dirty="0"/>
              <a:t>Nimm die durch Achtsamkeit generierte innere Ruhe und Entspannung mit in den Tag.</a:t>
            </a:r>
          </a:p>
          <a:p>
            <a:pPr marL="0" indent="0">
              <a:buNone/>
            </a:pPr>
            <a:endParaRPr lang="de-DE" sz="7200" dirty="0"/>
          </a:p>
          <a:p>
            <a:endParaRPr lang="de-DE" dirty="0"/>
          </a:p>
        </p:txBody>
      </p:sp>
    </p:spTree>
    <p:extLst>
      <p:ext uri="{BB962C8B-B14F-4D97-AF65-F5344CB8AC3E}">
        <p14:creationId xmlns:p14="http://schemas.microsoft.com/office/powerpoint/2010/main" val="908669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2631095" y="250031"/>
            <a:ext cx="8642131" cy="1325563"/>
          </a:xfrm>
        </p:spPr>
        <p:txBody>
          <a:bodyPr/>
          <a:lstStyle/>
          <a:p>
            <a:r>
              <a:rPr lang="en-US" dirty="0">
                <a:solidFill>
                  <a:schemeClr val="tx2"/>
                </a:solidFill>
              </a:rPr>
              <a:t>	</a:t>
            </a:r>
            <a:r>
              <a:rPr lang="en-US" b="1" dirty="0" err="1">
                <a:solidFill>
                  <a:schemeClr val="tx2"/>
                </a:solidFill>
              </a:rPr>
              <a:t>Prüfungsangst</a:t>
            </a:r>
            <a:r>
              <a:rPr lang="en-US" b="1" dirty="0">
                <a:solidFill>
                  <a:schemeClr val="tx2"/>
                </a:solidFill>
              </a:rPr>
              <a:t>	</a:t>
            </a:r>
            <a:r>
              <a:rPr lang="en-US" dirty="0">
                <a:solidFill>
                  <a:schemeClr val="tx2"/>
                </a:solidFill>
              </a:rPr>
              <a:t>	</a:t>
            </a:r>
            <a:endParaRPr lang="en-DE" dirty="0"/>
          </a:p>
        </p:txBody>
      </p:sp>
      <p:sp>
        <p:nvSpPr>
          <p:cNvPr id="5" name="Inhaltsplatzhalter 4">
            <a:extLst>
              <a:ext uri="{FF2B5EF4-FFF2-40B4-BE49-F238E27FC236}">
                <a16:creationId xmlns:a16="http://schemas.microsoft.com/office/drawing/2014/main" id="{AFD66BC3-A4C1-7559-D444-E8F79FC83D01}"/>
              </a:ext>
            </a:extLst>
          </p:cNvPr>
          <p:cNvSpPr>
            <a:spLocks noGrp="1"/>
          </p:cNvSpPr>
          <p:nvPr>
            <p:ph idx="1"/>
          </p:nvPr>
        </p:nvSpPr>
        <p:spPr>
          <a:xfrm>
            <a:off x="757626" y="1825625"/>
            <a:ext cx="10877326" cy="4351338"/>
          </a:xfrm>
        </p:spPr>
        <p:txBody>
          <a:bodyPr>
            <a:normAutofit/>
          </a:bodyPr>
          <a:lstStyle/>
          <a:p>
            <a:pPr marL="0" indent="0">
              <a:buNone/>
            </a:pPr>
            <a:r>
              <a:rPr lang="de-DE" sz="2000" dirty="0"/>
              <a:t>Prüfungssituation als besondere Bedrohung vom Körper wahrgenommen </a:t>
            </a:r>
            <a:br>
              <a:rPr lang="de-DE" sz="2000" dirty="0"/>
            </a:br>
            <a:r>
              <a:rPr lang="de-DE" sz="2000" dirty="0">
                <a:sym typeface="Wingdings" panose="05000000000000000000" pitchFamily="2" charset="2"/>
              </a:rPr>
              <a:t></a:t>
            </a:r>
            <a:r>
              <a:rPr lang="de-DE" sz="2000" dirty="0"/>
              <a:t> durch zunehmenden Druck und Versagensängste</a:t>
            </a:r>
          </a:p>
          <a:p>
            <a:pPr marL="0" indent="0" algn="l" fontAlgn="base">
              <a:buNone/>
            </a:pPr>
            <a:r>
              <a:rPr lang="de-DE" sz="2000" dirty="0"/>
              <a:t>Körper reagiert mit Stresshormonen. Bei Prüfungsangst: </a:t>
            </a:r>
            <a:r>
              <a:rPr lang="de-DE" sz="2000" dirty="0" err="1"/>
              <a:t>flight</a:t>
            </a:r>
            <a:r>
              <a:rPr lang="de-DE" sz="2000" dirty="0"/>
              <a:t> oder freeze (Notfallplan zurechtlegen!)</a:t>
            </a:r>
          </a:p>
          <a:p>
            <a:pPr marL="0" indent="0">
              <a:buNone/>
            </a:pPr>
            <a:r>
              <a:rPr lang="de-DE" sz="2000" dirty="0"/>
              <a:t>Gründe für irrationale Bedrohung und Angst: Prüfung triggert negative Erinnerung, fehlende Bewältigungsstrategien, hohe Erwartungen, Selbstwert wird an der Prüfung festgemacht,…</a:t>
            </a:r>
          </a:p>
          <a:p>
            <a:pPr marL="0" indent="0">
              <a:buNone/>
            </a:pPr>
            <a:endParaRPr lang="de-DE" dirty="0"/>
          </a:p>
        </p:txBody>
      </p:sp>
      <p:sp>
        <p:nvSpPr>
          <p:cNvPr id="3" name="Textfeld 2">
            <a:extLst>
              <a:ext uri="{FF2B5EF4-FFF2-40B4-BE49-F238E27FC236}">
                <a16:creationId xmlns:a16="http://schemas.microsoft.com/office/drawing/2014/main" id="{B561725B-F574-DC7A-2974-C47A81E93E24}"/>
              </a:ext>
            </a:extLst>
          </p:cNvPr>
          <p:cNvSpPr txBox="1"/>
          <p:nvPr/>
        </p:nvSpPr>
        <p:spPr>
          <a:xfrm>
            <a:off x="5932714" y="4001292"/>
            <a:ext cx="3314221" cy="1631216"/>
          </a:xfrm>
          <a:prstGeom prst="rect">
            <a:avLst/>
          </a:prstGeom>
          <a:noFill/>
        </p:spPr>
        <p:txBody>
          <a:bodyPr wrap="square">
            <a:spAutoFit/>
          </a:bodyPr>
          <a:lstStyle/>
          <a:p>
            <a:r>
              <a:rPr lang="de-DE" sz="2000" dirty="0"/>
              <a:t>Ständiges Gedankenkreisen</a:t>
            </a:r>
          </a:p>
          <a:p>
            <a:r>
              <a:rPr lang="de-DE" sz="2000" dirty="0"/>
              <a:t>Schweißausbrüche</a:t>
            </a:r>
          </a:p>
          <a:p>
            <a:r>
              <a:rPr lang="de-DE" sz="2000" dirty="0"/>
              <a:t>Sprachstörungen</a:t>
            </a:r>
          </a:p>
          <a:p>
            <a:r>
              <a:rPr lang="de-DE" sz="2000" dirty="0"/>
              <a:t>Verkrampfte Körperhaltung</a:t>
            </a:r>
          </a:p>
          <a:p>
            <a:r>
              <a:rPr lang="de-DE" sz="2000" dirty="0"/>
              <a:t>Zittern</a:t>
            </a:r>
          </a:p>
        </p:txBody>
      </p:sp>
      <p:sp>
        <p:nvSpPr>
          <p:cNvPr id="6" name="Textfeld 5">
            <a:extLst>
              <a:ext uri="{FF2B5EF4-FFF2-40B4-BE49-F238E27FC236}">
                <a16:creationId xmlns:a16="http://schemas.microsoft.com/office/drawing/2014/main" id="{A404E032-5B93-EA52-4AB0-9F86A8CFB94F}"/>
              </a:ext>
            </a:extLst>
          </p:cNvPr>
          <p:cNvSpPr txBox="1"/>
          <p:nvPr/>
        </p:nvSpPr>
        <p:spPr>
          <a:xfrm>
            <a:off x="818911" y="4001292"/>
            <a:ext cx="4928746" cy="1938992"/>
          </a:xfrm>
          <a:prstGeom prst="rect">
            <a:avLst/>
          </a:prstGeom>
          <a:noFill/>
        </p:spPr>
        <p:txBody>
          <a:bodyPr wrap="square">
            <a:spAutoFit/>
          </a:bodyPr>
          <a:lstStyle/>
          <a:p>
            <a:r>
              <a:rPr lang="de-DE" sz="2000" dirty="0"/>
              <a:t>Gefühl von innerer Anspannung, Unruhe</a:t>
            </a:r>
          </a:p>
          <a:p>
            <a:r>
              <a:rPr lang="de-DE" sz="2000" dirty="0"/>
              <a:t>Herzrasen, Herzklopfen</a:t>
            </a:r>
          </a:p>
          <a:p>
            <a:r>
              <a:rPr lang="de-DE" sz="2000" dirty="0"/>
              <a:t>Kreislaufbeschwerden</a:t>
            </a:r>
          </a:p>
          <a:p>
            <a:r>
              <a:rPr lang="de-DE" sz="2000" dirty="0"/>
              <a:t>Verdauungsprobleme</a:t>
            </a:r>
          </a:p>
          <a:p>
            <a:r>
              <a:rPr lang="de-DE" sz="2000" dirty="0"/>
              <a:t>Konzentrationsstörungen</a:t>
            </a:r>
          </a:p>
          <a:p>
            <a:r>
              <a:rPr lang="de-DE" sz="2000" dirty="0"/>
              <a:t>Gedächtnisstörungen bis hin zum Blackout</a:t>
            </a:r>
          </a:p>
        </p:txBody>
      </p:sp>
    </p:spTree>
    <p:extLst>
      <p:ext uri="{BB962C8B-B14F-4D97-AF65-F5344CB8AC3E}">
        <p14:creationId xmlns:p14="http://schemas.microsoft.com/office/powerpoint/2010/main" val="3215597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2631095" y="250031"/>
            <a:ext cx="8642131" cy="1325563"/>
          </a:xfrm>
        </p:spPr>
        <p:txBody>
          <a:bodyPr/>
          <a:lstStyle/>
          <a:p>
            <a:r>
              <a:rPr lang="en-US">
                <a:solidFill>
                  <a:schemeClr val="tx2"/>
                </a:solidFill>
              </a:rPr>
              <a:t>	</a:t>
            </a:r>
            <a:endParaRPr lang="en-DE" dirty="0"/>
          </a:p>
        </p:txBody>
      </p:sp>
      <p:pic>
        <p:nvPicPr>
          <p:cNvPr id="4" name="Inhaltsplatzhalter 3">
            <a:extLst>
              <a:ext uri="{FF2B5EF4-FFF2-40B4-BE49-F238E27FC236}">
                <a16:creationId xmlns:a16="http://schemas.microsoft.com/office/drawing/2014/main" id="{AA84582A-64FB-9C93-7F62-BAE074A955CF}"/>
              </a:ext>
            </a:extLst>
          </p:cNvPr>
          <p:cNvPicPr>
            <a:picLocks noGrp="1" noChangeAspect="1"/>
          </p:cNvPicPr>
          <p:nvPr>
            <p:ph idx="1"/>
          </p:nvPr>
        </p:nvPicPr>
        <p:blipFill rotWithShape="1">
          <a:blip r:embed="rId3"/>
          <a:srcRect l="5781" t="5288" r="1582" b="3297"/>
          <a:stretch/>
        </p:blipFill>
        <p:spPr>
          <a:xfrm>
            <a:off x="2181694" y="976583"/>
            <a:ext cx="7421311" cy="4502975"/>
          </a:xfrm>
        </p:spPr>
      </p:pic>
      <p:sp>
        <p:nvSpPr>
          <p:cNvPr id="9" name="Textfeld 8">
            <a:extLst>
              <a:ext uri="{FF2B5EF4-FFF2-40B4-BE49-F238E27FC236}">
                <a16:creationId xmlns:a16="http://schemas.microsoft.com/office/drawing/2014/main" id="{36C48080-F8BA-F7DA-5239-AC506F8D1AF4}"/>
              </a:ext>
            </a:extLst>
          </p:cNvPr>
          <p:cNvSpPr txBox="1"/>
          <p:nvPr/>
        </p:nvSpPr>
        <p:spPr>
          <a:xfrm>
            <a:off x="2528535" y="5881417"/>
            <a:ext cx="6101254" cy="369332"/>
          </a:xfrm>
          <a:prstGeom prst="rect">
            <a:avLst/>
          </a:prstGeom>
          <a:noFill/>
        </p:spPr>
        <p:txBody>
          <a:bodyPr wrap="square">
            <a:spAutoFit/>
          </a:bodyPr>
          <a:lstStyle/>
          <a:p>
            <a:r>
              <a:rPr lang="de-DE" b="0" i="0" u="none" strike="noStrike" dirty="0">
                <a:solidFill>
                  <a:srgbClr val="000000"/>
                </a:solidFill>
                <a:effectLst/>
                <a:latin typeface="pulsbarmer-sans"/>
              </a:rPr>
              <a:t>mittleres Anspannungsniveau - beste Leistungsfähigkeit</a:t>
            </a:r>
            <a:endParaRPr lang="de-DE" dirty="0"/>
          </a:p>
        </p:txBody>
      </p:sp>
    </p:spTree>
    <p:extLst>
      <p:ext uri="{BB962C8B-B14F-4D97-AF65-F5344CB8AC3E}">
        <p14:creationId xmlns:p14="http://schemas.microsoft.com/office/powerpoint/2010/main" val="2739849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2631095" y="250031"/>
            <a:ext cx="8642131" cy="1325563"/>
          </a:xfrm>
        </p:spPr>
        <p:txBody>
          <a:bodyPr/>
          <a:lstStyle/>
          <a:p>
            <a:r>
              <a:rPr lang="en-US" dirty="0">
                <a:solidFill>
                  <a:schemeClr val="tx2"/>
                </a:solidFill>
              </a:rPr>
              <a:t> </a:t>
            </a:r>
            <a:r>
              <a:rPr lang="en-US" b="1" dirty="0" err="1">
                <a:solidFill>
                  <a:schemeClr val="tx2"/>
                </a:solidFill>
              </a:rPr>
              <a:t>Prüfungsstress</a:t>
            </a:r>
            <a:r>
              <a:rPr lang="en-US" b="1" dirty="0">
                <a:solidFill>
                  <a:schemeClr val="tx2"/>
                </a:solidFill>
              </a:rPr>
              <a:t> und </a:t>
            </a:r>
            <a:r>
              <a:rPr lang="en-US" b="1" dirty="0" err="1">
                <a:solidFill>
                  <a:schemeClr val="tx2"/>
                </a:solidFill>
              </a:rPr>
              <a:t>Achtsamkeit</a:t>
            </a:r>
            <a:r>
              <a:rPr lang="en-US" b="1" dirty="0">
                <a:solidFill>
                  <a:schemeClr val="tx2"/>
                </a:solidFill>
              </a:rPr>
              <a:t> </a:t>
            </a:r>
            <a:endParaRPr lang="en-DE" b="1" dirty="0"/>
          </a:p>
        </p:txBody>
      </p:sp>
      <p:sp>
        <p:nvSpPr>
          <p:cNvPr id="5" name="Inhaltsplatzhalter 4">
            <a:extLst>
              <a:ext uri="{FF2B5EF4-FFF2-40B4-BE49-F238E27FC236}">
                <a16:creationId xmlns:a16="http://schemas.microsoft.com/office/drawing/2014/main" id="{AFD66BC3-A4C1-7559-D444-E8F79FC83D01}"/>
              </a:ext>
            </a:extLst>
          </p:cNvPr>
          <p:cNvSpPr>
            <a:spLocks noGrp="1"/>
          </p:cNvSpPr>
          <p:nvPr>
            <p:ph idx="1"/>
          </p:nvPr>
        </p:nvSpPr>
        <p:spPr>
          <a:xfrm>
            <a:off x="838200" y="2119567"/>
            <a:ext cx="10515600" cy="4057395"/>
          </a:xfrm>
        </p:spPr>
        <p:txBody>
          <a:bodyPr>
            <a:normAutofit fontScale="77500" lnSpcReduction="20000"/>
          </a:bodyPr>
          <a:lstStyle/>
          <a:p>
            <a:r>
              <a:rPr lang="de-DE" sz="2000" dirty="0"/>
              <a:t>Gute Vorbereitung und Organisation! Lernplan erstellen mit realistischen, konkreten Zielen</a:t>
            </a:r>
          </a:p>
          <a:p>
            <a:r>
              <a:rPr lang="de-DE" sz="2000" dirty="0"/>
              <a:t>7Mind App: SOS Klausur, Umgang mit Angst, Einschlafmeditationen, Atemübungen, Fantasiereisen z.B. über den nächsten Urlaub/Semesterferien</a:t>
            </a:r>
          </a:p>
          <a:p>
            <a:r>
              <a:rPr lang="de-DE" sz="2000" dirty="0"/>
              <a:t>Mediation Prüfungsangst: </a:t>
            </a:r>
            <a:r>
              <a:rPr lang="de-DE" sz="2000" dirty="0">
                <a:hlinkClick r:id="rId3"/>
              </a:rPr>
              <a:t>https://www.youtube.com/watch?v=FaVDAI2KufI</a:t>
            </a:r>
            <a:endParaRPr lang="de-DE" sz="2000" dirty="0"/>
          </a:p>
          <a:p>
            <a:r>
              <a:rPr lang="de-DE" sz="2000" dirty="0" err="1"/>
              <a:t>Mutmachsprüche</a:t>
            </a:r>
            <a:r>
              <a:rPr lang="de-DE" sz="2000" dirty="0"/>
              <a:t>, Positive Affirmationen: </a:t>
            </a:r>
            <a:r>
              <a:rPr lang="de-DE" sz="2000" dirty="0">
                <a:hlinkClick r:id="rId4"/>
              </a:rPr>
              <a:t>https://www.youtube.com/watch?v=fXk226ZJXww</a:t>
            </a:r>
            <a:r>
              <a:rPr lang="de-DE" sz="2000" dirty="0"/>
              <a:t>, </a:t>
            </a:r>
          </a:p>
          <a:p>
            <a:r>
              <a:rPr lang="de-DE" sz="2000" dirty="0"/>
              <a:t>Raus aus dem negativen Kopfkino - Negative Gedanken überprüfen, ist das wirklich wahr? </a:t>
            </a:r>
          </a:p>
          <a:p>
            <a:r>
              <a:rPr lang="de-DE" sz="2000" dirty="0"/>
              <a:t>Was passiert im schlimmsten Fall?</a:t>
            </a:r>
          </a:p>
          <a:p>
            <a:r>
              <a:rPr lang="de-DE" sz="2000" dirty="0"/>
              <a:t>Welcher Mensch möchte ich für mich selbst und für meine Freunde während der Prüfungszeit und vor einer Klausur sein?</a:t>
            </a:r>
          </a:p>
          <a:p>
            <a:r>
              <a:rPr lang="de-DE" sz="2000" dirty="0"/>
              <a:t>Motivation erzeugen, indem du etwas tust </a:t>
            </a:r>
          </a:p>
          <a:p>
            <a:r>
              <a:rPr lang="de-DE" sz="2000" dirty="0" err="1"/>
              <a:t>Mind</a:t>
            </a:r>
            <a:r>
              <a:rPr lang="de-DE" sz="2000" dirty="0"/>
              <a:t> Switch von “Prüfungsstress” hin zu “Prüfungszeit annehmen und für mich nutzen” </a:t>
            </a:r>
          </a:p>
          <a:p>
            <a:r>
              <a:rPr lang="de-DE" sz="2000" dirty="0"/>
              <a:t>Bewegung, Brain-Food, bewusste Pausen, genügend Schlaf</a:t>
            </a:r>
          </a:p>
          <a:p>
            <a:r>
              <a:rPr lang="de-DE" sz="2000" dirty="0"/>
              <a:t>Mitmenschen meiden, die dich verunsichern </a:t>
            </a:r>
          </a:p>
          <a:p>
            <a:r>
              <a:rPr lang="de-DE" sz="2000" dirty="0"/>
              <a:t>Mit Freunden gemeinsam lernen, Inhalte anderen erklären</a:t>
            </a:r>
          </a:p>
          <a:p>
            <a:r>
              <a:rPr lang="de-DE" sz="2000" dirty="0"/>
              <a:t>???</a:t>
            </a:r>
          </a:p>
          <a:p>
            <a:endParaRPr lang="de-DE" sz="1800" dirty="0"/>
          </a:p>
          <a:p>
            <a:pPr marL="0" indent="0">
              <a:buNone/>
            </a:pPr>
            <a:endParaRPr lang="de-DE" sz="1800" dirty="0"/>
          </a:p>
          <a:p>
            <a:endParaRPr lang="de-DE" sz="1800" dirty="0"/>
          </a:p>
          <a:p>
            <a:endParaRPr lang="de-DE" sz="1800" dirty="0"/>
          </a:p>
        </p:txBody>
      </p:sp>
    </p:spTree>
    <p:extLst>
      <p:ext uri="{BB962C8B-B14F-4D97-AF65-F5344CB8AC3E}">
        <p14:creationId xmlns:p14="http://schemas.microsoft.com/office/powerpoint/2010/main" val="16619558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{C786A71A-E0EE-FE45-96C3-48E9A4DA9E55}tf10001120</Template>
  <TotalTime>0</TotalTime>
  <Words>536</Words>
  <Application>Microsoft Macintosh PowerPoint</Application>
  <PresentationFormat>Breitbild</PresentationFormat>
  <Paragraphs>57</Paragraphs>
  <Slides>6</Slides>
  <Notes>6</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6</vt:i4>
      </vt:variant>
    </vt:vector>
  </HeadingPairs>
  <TitlesOfParts>
    <vt:vector size="11" baseType="lpstr">
      <vt:lpstr>Arial</vt:lpstr>
      <vt:lpstr>Calibri</vt:lpstr>
      <vt:lpstr>Calibri Light</vt:lpstr>
      <vt:lpstr>pulsbarmer-sans</vt:lpstr>
      <vt:lpstr>Office Theme</vt:lpstr>
      <vt:lpstr>8. Modul  </vt:lpstr>
      <vt:lpstr> </vt:lpstr>
      <vt:lpstr> Morgenroutine</vt:lpstr>
      <vt:lpstr> Prüfungsangst  </vt:lpstr>
      <vt:lpstr> </vt:lpstr>
      <vt:lpstr> Prüfungsstress und Achtsamkeit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Modul</dc:title>
  <dc:creator>Anne Ritz</dc:creator>
  <cp:lastModifiedBy>Anne Ritz</cp:lastModifiedBy>
  <cp:revision>31</cp:revision>
  <dcterms:created xsi:type="dcterms:W3CDTF">2022-12-14T12:40:16Z</dcterms:created>
  <dcterms:modified xsi:type="dcterms:W3CDTF">2024-05-14T14:02:21Z</dcterms:modified>
</cp:coreProperties>
</file>