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8" r:id="rId2"/>
    <p:sldId id="260" r:id="rId3"/>
    <p:sldId id="261" r:id="rId4"/>
    <p:sldId id="262" r:id="rId5"/>
    <p:sldId id="264" r:id="rId6"/>
    <p:sldId id="268" r:id="rId7"/>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966"/>
  </p:normalViewPr>
  <p:slideViewPr>
    <p:cSldViewPr snapToGrid="0">
      <p:cViewPr varScale="1">
        <p:scale>
          <a:sx n="121" d="100"/>
          <a:sy n="121" d="100"/>
        </p:scale>
        <p:origin x="74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EE602E-60BC-FE48-A847-1E93510E7834}" type="datetimeFigureOut">
              <a:rPr lang="de-DE" smtClean="0"/>
              <a:t>14.05.24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517EE5-7715-174A-80D9-38CDE4C458B6}" type="slidenum">
              <a:rPr lang="de-DE" smtClean="0"/>
              <a:t>‹Nr.›</a:t>
            </a:fld>
            <a:endParaRPr lang="de-DE"/>
          </a:p>
        </p:txBody>
      </p:sp>
    </p:spTree>
    <p:extLst>
      <p:ext uri="{BB962C8B-B14F-4D97-AF65-F5344CB8AC3E}">
        <p14:creationId xmlns:p14="http://schemas.microsoft.com/office/powerpoint/2010/main" val="175847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4C7D1-02C6-358F-5FCF-80F7275A722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E"/>
          </a:p>
        </p:txBody>
      </p:sp>
      <p:sp>
        <p:nvSpPr>
          <p:cNvPr id="3" name="Subtitle 2">
            <a:extLst>
              <a:ext uri="{FF2B5EF4-FFF2-40B4-BE49-F238E27FC236}">
                <a16:creationId xmlns:a16="http://schemas.microsoft.com/office/drawing/2014/main" id="{A966EA26-5EDB-8DE4-84D2-1C1565029D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5692F30E-8B03-C66B-7362-F863DB9BFEBA}"/>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299D7F18-05A1-5B8C-9080-9FFD27BAA653}"/>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D00BB46-0D4F-37D8-84D8-83B1095058DE}"/>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3250225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55283-40E5-4BF5-7882-5CEA8B06DC5B}"/>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1CFB975C-F942-2ED2-FDC9-A9421AAA4E4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51EE64A2-0847-2350-0206-3CF34DD35AE5}"/>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4CA3B802-019B-53C9-A9A1-CD94ABA0372E}"/>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AEEE08E-CB02-3650-2F60-70D1D9E53796}"/>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3225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0165FF-5F07-8439-B22B-DB6BA3DBBB7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EB400BE3-0766-0239-F2B7-D61A773B864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91547494-B4A8-5B87-EDF3-DB97869D8A88}"/>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C19383B4-8DA4-98AB-FFC5-E01B1EB5864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017237D-0D13-BAF7-6BB7-CBF0359E3E8B}"/>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3808383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A6A65-3DBB-52DF-0F05-1F9942A66CA2}"/>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8FBF4A32-4EA1-1DB5-D4DF-628C9899B22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F47BADA6-4575-1BBA-E536-EA602D75C9B8}"/>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B4CFC11E-9978-78F2-3647-D3254B4946F1}"/>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4FFB6BE8-1C93-493E-8293-46531AF20C39}"/>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180007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3017B-CDF3-5126-DAFB-84AE711A696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9C8501D5-B11B-0A42-B8DE-5685C1D557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8AA0240-4B8E-8119-8773-047F47A9E110}"/>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118CFD52-74F6-3EE8-0460-47AF4141F479}"/>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3D16B28-D399-7447-0B90-7F7D82B6D9EE}"/>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3906163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ABF-1DE7-962D-FC81-CF5412CF39E2}"/>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28A6CDCA-0FF6-076B-F2D7-0334B65B953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F69A8B3E-818B-1CA3-9B02-9DC77C9B485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0D81A221-FF0B-8A91-CF90-B0538840BECC}"/>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6" name="Footer Placeholder 5">
            <a:extLst>
              <a:ext uri="{FF2B5EF4-FFF2-40B4-BE49-F238E27FC236}">
                <a16:creationId xmlns:a16="http://schemas.microsoft.com/office/drawing/2014/main" id="{E7C71950-E645-6320-377A-D7D350E650BE}"/>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780CE05-385D-718C-BAC6-753B14FAB69D}"/>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2483524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014E0-DE1E-BFF9-E9B4-8CA111269935}"/>
              </a:ext>
            </a:extLst>
          </p:cNvPr>
          <p:cNvSpPr>
            <a:spLocks noGrp="1"/>
          </p:cNvSpPr>
          <p:nvPr>
            <p:ph type="title"/>
          </p:nvPr>
        </p:nvSpPr>
        <p:spPr>
          <a:xfrm>
            <a:off x="839788" y="365125"/>
            <a:ext cx="10515600" cy="1325563"/>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AF276A62-D6FA-9ECE-1055-9F246F8EA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CFA9C68-0C31-DCA9-7F02-B20739254D8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95BCA6F4-5C72-BD92-62AC-492131FB3A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2349891-08A9-BFF2-5DB8-A332405554C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C82233C3-3EE3-80C6-6486-1BA84694CBA1}"/>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8" name="Footer Placeholder 7">
            <a:extLst>
              <a:ext uri="{FF2B5EF4-FFF2-40B4-BE49-F238E27FC236}">
                <a16:creationId xmlns:a16="http://schemas.microsoft.com/office/drawing/2014/main" id="{97E7FF78-4D77-E549-7618-AF12FAD419B7}"/>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38A4B878-5665-14E3-602F-770119CD0DE0}"/>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1422830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49565-34E9-76D9-62D8-3E95376271DE}"/>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3ABDD4A4-C597-0B35-A748-8DD6BA9D7E18}"/>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4" name="Footer Placeholder 3">
            <a:extLst>
              <a:ext uri="{FF2B5EF4-FFF2-40B4-BE49-F238E27FC236}">
                <a16:creationId xmlns:a16="http://schemas.microsoft.com/office/drawing/2014/main" id="{B84F9A79-AF32-BEF5-14FB-DE73CE481522}"/>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97E0844C-9A57-542E-411B-3EFF61DA2DF3}"/>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2790138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D03609-7F0E-EA64-8AEF-84330B9489F3}"/>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3" name="Footer Placeholder 2">
            <a:extLst>
              <a:ext uri="{FF2B5EF4-FFF2-40B4-BE49-F238E27FC236}">
                <a16:creationId xmlns:a16="http://schemas.microsoft.com/office/drawing/2014/main" id="{4CC35548-D2F9-F0EF-F59A-B82AD3BA9587}"/>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065F0FEB-3670-6406-D203-315CB553B42C}"/>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2759329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B8895-AD7F-429F-9A17-17E0EE15B5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CD94F917-C86E-5806-3597-DAB88110A0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F0EA3293-E307-29EA-71CE-842A6DF341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81E5DE4-13D5-A18F-6C70-62AED8AC9E86}"/>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6" name="Footer Placeholder 5">
            <a:extLst>
              <a:ext uri="{FF2B5EF4-FFF2-40B4-BE49-F238E27FC236}">
                <a16:creationId xmlns:a16="http://schemas.microsoft.com/office/drawing/2014/main" id="{CB167E37-38EB-129C-1BA6-48727F896285}"/>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16092E98-CD85-E7E1-E4D4-23B13884DDD6}"/>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322482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2D77B-EB2E-7289-58B6-602CDC3F333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F04C75FB-53B2-47F1-0B41-F804986EB4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819C4982-8154-88AA-7AB8-36313A57DC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FBF1FE-7909-6B71-94D4-D1B28BA09B60}"/>
              </a:ext>
            </a:extLst>
          </p:cNvPr>
          <p:cNvSpPr>
            <a:spLocks noGrp="1"/>
          </p:cNvSpPr>
          <p:nvPr>
            <p:ph type="dt" sz="half" idx="10"/>
          </p:nvPr>
        </p:nvSpPr>
        <p:spPr/>
        <p:txBody>
          <a:bodyPr/>
          <a:lstStyle/>
          <a:p>
            <a:fld id="{96D0323E-AA35-A548-AF11-01927D867F09}" type="datetimeFigureOut">
              <a:rPr lang="en-DE" smtClean="0"/>
              <a:t>5/14/24</a:t>
            </a:fld>
            <a:endParaRPr lang="en-DE"/>
          </a:p>
        </p:txBody>
      </p:sp>
      <p:sp>
        <p:nvSpPr>
          <p:cNvPr id="6" name="Footer Placeholder 5">
            <a:extLst>
              <a:ext uri="{FF2B5EF4-FFF2-40B4-BE49-F238E27FC236}">
                <a16:creationId xmlns:a16="http://schemas.microsoft.com/office/drawing/2014/main" id="{6DD50C06-DE69-3135-B29B-160A6833BFDA}"/>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2C350024-C0FD-7A4C-AB24-D6205ACD8371}"/>
              </a:ext>
            </a:extLst>
          </p:cNvPr>
          <p:cNvSpPr>
            <a:spLocks noGrp="1"/>
          </p:cNvSpPr>
          <p:nvPr>
            <p:ph type="sldNum" sz="quarter" idx="12"/>
          </p:nvPr>
        </p:nvSpPr>
        <p:spPr/>
        <p:txBody>
          <a:bodyPr/>
          <a:lstStyle/>
          <a:p>
            <a:fld id="{2EC1B6CC-27D2-E94A-8305-EE74A6395650}" type="slidenum">
              <a:rPr lang="en-DE" smtClean="0"/>
              <a:t>‹Nr.›</a:t>
            </a:fld>
            <a:endParaRPr lang="en-DE"/>
          </a:p>
        </p:txBody>
      </p:sp>
    </p:spTree>
    <p:extLst>
      <p:ext uri="{BB962C8B-B14F-4D97-AF65-F5344CB8AC3E}">
        <p14:creationId xmlns:p14="http://schemas.microsoft.com/office/powerpoint/2010/main" val="965467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1982C6-2830-0A30-CD8B-1721F8090D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45F09C5F-0B30-F4AA-0775-9B7CF5C09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0327F58E-092B-3756-D819-9E38825BBC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0323E-AA35-A548-AF11-01927D867F09}" type="datetimeFigureOut">
              <a:rPr lang="en-DE" smtClean="0"/>
              <a:t>5/14/24</a:t>
            </a:fld>
            <a:endParaRPr lang="en-DE"/>
          </a:p>
        </p:txBody>
      </p:sp>
      <p:sp>
        <p:nvSpPr>
          <p:cNvPr id="5" name="Footer Placeholder 4">
            <a:extLst>
              <a:ext uri="{FF2B5EF4-FFF2-40B4-BE49-F238E27FC236}">
                <a16:creationId xmlns:a16="http://schemas.microsoft.com/office/drawing/2014/main" id="{A9111E82-36A2-C807-A73D-EFC5B932DA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C42C4690-8755-7251-60BF-66FB02C296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C1B6CC-27D2-E94A-8305-EE74A6395650}" type="slidenum">
              <a:rPr lang="en-DE" smtClean="0"/>
              <a:t>‹Nr.›</a:t>
            </a:fld>
            <a:endParaRPr lang="en-DE"/>
          </a:p>
        </p:txBody>
      </p:sp>
    </p:spTree>
    <p:extLst>
      <p:ext uri="{BB962C8B-B14F-4D97-AF65-F5344CB8AC3E}">
        <p14:creationId xmlns:p14="http://schemas.microsoft.com/office/powerpoint/2010/main" val="3190633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wpeourTLeKM" TargetMode="External"/><Relationship Id="rId2" Type="http://schemas.openxmlformats.org/officeDocument/2006/relationships/hyperlink" Target="https://www.youtube.com/watch?v=6dlm64za5Uw" TargetMode="External"/><Relationship Id="rId1" Type="http://schemas.openxmlformats.org/officeDocument/2006/relationships/slideLayout" Target="../slideLayouts/slideLayout2.xml"/><Relationship Id="rId5" Type="http://schemas.openxmlformats.org/officeDocument/2006/relationships/hyperlink" Target="https://www.youtube.com/watch?v=FjqE9a8aIAM" TargetMode="External"/><Relationship Id="rId4" Type="http://schemas.openxmlformats.org/officeDocument/2006/relationships/hyperlink" Target="https://www.youtube.com/watch?v=QT8I4BoiL7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BCF649F2-93DA-BEAB-5CEE-1108739CC360}"/>
              </a:ext>
            </a:extLst>
          </p:cNvPr>
          <p:cNvPicPr>
            <a:picLocks noChangeAspect="1"/>
          </p:cNvPicPr>
          <p:nvPr/>
        </p:nvPicPr>
        <p:blipFill>
          <a:blip r:embed="rId2"/>
          <a:stretch>
            <a:fillRect/>
          </a:stretch>
        </p:blipFill>
        <p:spPr>
          <a:xfrm>
            <a:off x="700869" y="765420"/>
            <a:ext cx="10790262" cy="5186952"/>
          </a:xfrm>
          <a:prstGeom prst="rect">
            <a:avLst/>
          </a:prstGeom>
        </p:spPr>
      </p:pic>
    </p:spTree>
    <p:extLst>
      <p:ext uri="{BB962C8B-B14F-4D97-AF65-F5344CB8AC3E}">
        <p14:creationId xmlns:p14="http://schemas.microsoft.com/office/powerpoint/2010/main" val="3014565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Shape 6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Isosceles Triangle 7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fik 1">
            <a:extLst>
              <a:ext uri="{FF2B5EF4-FFF2-40B4-BE49-F238E27FC236}">
                <a16:creationId xmlns:a16="http://schemas.microsoft.com/office/drawing/2014/main" id="{58B08980-5DF2-50F0-1098-D022A3CAEBFF}"/>
              </a:ext>
            </a:extLst>
          </p:cNvPr>
          <p:cNvPicPr>
            <a:picLocks noChangeAspect="1"/>
          </p:cNvPicPr>
          <p:nvPr/>
        </p:nvPicPr>
        <p:blipFill>
          <a:blip r:embed="rId2"/>
          <a:stretch>
            <a:fillRect/>
          </a:stretch>
        </p:blipFill>
        <p:spPr>
          <a:xfrm>
            <a:off x="1974751" y="1090846"/>
            <a:ext cx="7926350" cy="4983749"/>
          </a:xfrm>
          <a:prstGeom prst="rect">
            <a:avLst/>
          </a:prstGeom>
        </p:spPr>
      </p:pic>
      <p:sp>
        <p:nvSpPr>
          <p:cNvPr id="4" name="Textfeld 3">
            <a:extLst>
              <a:ext uri="{FF2B5EF4-FFF2-40B4-BE49-F238E27FC236}">
                <a16:creationId xmlns:a16="http://schemas.microsoft.com/office/drawing/2014/main" id="{07198FB7-C6E8-1037-7381-F4E178B26C47}"/>
              </a:ext>
            </a:extLst>
          </p:cNvPr>
          <p:cNvSpPr txBox="1"/>
          <p:nvPr/>
        </p:nvSpPr>
        <p:spPr>
          <a:xfrm>
            <a:off x="3257331" y="509585"/>
            <a:ext cx="6099312" cy="461665"/>
          </a:xfrm>
          <a:prstGeom prst="rect">
            <a:avLst/>
          </a:prstGeom>
          <a:noFill/>
        </p:spPr>
        <p:txBody>
          <a:bodyPr wrap="square">
            <a:spAutoFit/>
          </a:bodyPr>
          <a:lstStyle/>
          <a:p>
            <a:r>
              <a:rPr lang="de-DE" sz="2400" dirty="0"/>
              <a:t>Was verstärkt deinen eigenen Stress?</a:t>
            </a:r>
          </a:p>
        </p:txBody>
      </p:sp>
    </p:spTree>
    <p:extLst>
      <p:ext uri="{BB962C8B-B14F-4D97-AF65-F5344CB8AC3E}">
        <p14:creationId xmlns:p14="http://schemas.microsoft.com/office/powerpoint/2010/main" val="3942017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Shape 6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Isosceles Triangle 7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feld 5">
            <a:extLst>
              <a:ext uri="{FF2B5EF4-FFF2-40B4-BE49-F238E27FC236}">
                <a16:creationId xmlns:a16="http://schemas.microsoft.com/office/drawing/2014/main" id="{2B86309B-A1E2-6E2C-929B-89C281B71DB4}"/>
              </a:ext>
            </a:extLst>
          </p:cNvPr>
          <p:cNvSpPr txBox="1"/>
          <p:nvPr/>
        </p:nvSpPr>
        <p:spPr>
          <a:xfrm>
            <a:off x="2078150" y="850250"/>
            <a:ext cx="7006264" cy="523220"/>
          </a:xfrm>
          <a:prstGeom prst="rect">
            <a:avLst/>
          </a:prstGeom>
          <a:noFill/>
        </p:spPr>
        <p:txBody>
          <a:bodyPr wrap="square">
            <a:spAutoFit/>
          </a:bodyPr>
          <a:lstStyle/>
          <a:p>
            <a:r>
              <a:rPr lang="de-DE" sz="2800" b="1" dirty="0"/>
              <a:t>Ich versetze mich selbst in Stress, indem…</a:t>
            </a:r>
          </a:p>
        </p:txBody>
      </p:sp>
      <p:sp>
        <p:nvSpPr>
          <p:cNvPr id="9" name="Textfeld 8">
            <a:extLst>
              <a:ext uri="{FF2B5EF4-FFF2-40B4-BE49-F238E27FC236}">
                <a16:creationId xmlns:a16="http://schemas.microsoft.com/office/drawing/2014/main" id="{3391D950-4669-F8F9-1A4D-2B672385A0F2}"/>
              </a:ext>
            </a:extLst>
          </p:cNvPr>
          <p:cNvSpPr txBox="1"/>
          <p:nvPr/>
        </p:nvSpPr>
        <p:spPr>
          <a:xfrm>
            <a:off x="2078150" y="1480837"/>
            <a:ext cx="9223576" cy="1661993"/>
          </a:xfrm>
          <a:prstGeom prst="rect">
            <a:avLst/>
          </a:prstGeom>
          <a:noFill/>
        </p:spPr>
        <p:txBody>
          <a:bodyPr wrap="square" rtlCol="0">
            <a:spAutoFit/>
          </a:bodyPr>
          <a:lstStyle/>
          <a:p>
            <a:pPr marL="285750" indent="-285750">
              <a:buFont typeface="Arial" panose="020B0604020202020204" pitchFamily="34" charset="0"/>
              <a:buChar char="•"/>
            </a:pPr>
            <a:r>
              <a:rPr lang="de-DE" sz="2400" dirty="0"/>
              <a:t>ich es immer allen recht machen will</a:t>
            </a:r>
          </a:p>
          <a:p>
            <a:pPr marL="285750" indent="-285750">
              <a:buFont typeface="Arial" panose="020B0604020202020204" pitchFamily="34" charset="0"/>
              <a:buChar char="•"/>
            </a:pPr>
            <a:r>
              <a:rPr lang="de-DE" sz="2400"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endParaRPr lang="de-DE" dirty="0"/>
          </a:p>
        </p:txBody>
      </p:sp>
    </p:spTree>
    <p:extLst>
      <p:ext uri="{BB962C8B-B14F-4D97-AF65-F5344CB8AC3E}">
        <p14:creationId xmlns:p14="http://schemas.microsoft.com/office/powerpoint/2010/main" val="370249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Shape 6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Isosceles Triangle 7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feld 7">
            <a:extLst>
              <a:ext uri="{FF2B5EF4-FFF2-40B4-BE49-F238E27FC236}">
                <a16:creationId xmlns:a16="http://schemas.microsoft.com/office/drawing/2014/main" id="{B7413382-D1DA-A426-A493-0D445232AFC9}"/>
              </a:ext>
            </a:extLst>
          </p:cNvPr>
          <p:cNvSpPr txBox="1"/>
          <p:nvPr/>
        </p:nvSpPr>
        <p:spPr>
          <a:xfrm>
            <a:off x="1359828" y="1538817"/>
            <a:ext cx="7661003" cy="4093428"/>
          </a:xfrm>
          <a:prstGeom prst="rect">
            <a:avLst/>
          </a:prstGeom>
          <a:noFill/>
        </p:spPr>
        <p:txBody>
          <a:bodyPr wrap="square">
            <a:spAutoFit/>
          </a:bodyPr>
          <a:lstStyle/>
          <a:p>
            <a:pPr marL="342900" indent="-342900" algn="just">
              <a:buFont typeface="Arial" panose="020B0604020202020204" pitchFamily="34" charset="0"/>
              <a:buChar char="•"/>
            </a:pPr>
            <a:r>
              <a:rPr lang="de-DE" sz="2000" b="0" i="0" u="none" strike="noStrike" dirty="0">
                <a:effectLst/>
              </a:rPr>
              <a:t>Ersatzhandlungen haben oft </a:t>
            </a:r>
            <a:r>
              <a:rPr lang="de-DE" sz="2000" b="1" i="0" u="none" strike="noStrike" dirty="0">
                <a:effectLst/>
              </a:rPr>
              <a:t>unmittelbare positive Konsequenzen</a:t>
            </a:r>
          </a:p>
          <a:p>
            <a:pPr marL="342900" indent="-342900" algn="just">
              <a:buFont typeface="Arial" panose="020B0604020202020204" pitchFamily="34" charset="0"/>
              <a:buChar char="•"/>
            </a:pPr>
            <a:r>
              <a:rPr lang="de-DE" sz="2000" dirty="0"/>
              <a:t>Aufgaben, die nicht strukturiert sind, unangenehm bewertet werden, keine Deadline haben</a:t>
            </a:r>
          </a:p>
          <a:p>
            <a:pPr marL="342900" indent="-342900" algn="just">
              <a:buFont typeface="Arial" panose="020B0604020202020204" pitchFamily="34" charset="0"/>
              <a:buChar char="•"/>
            </a:pPr>
            <a:r>
              <a:rPr lang="de-DE" sz="2000" dirty="0"/>
              <a:t>Unrealistische Ziele, hoher Anspruch an eigene Leistung</a:t>
            </a:r>
          </a:p>
          <a:p>
            <a:pPr algn="just"/>
            <a:endParaRPr lang="de-DE" sz="2000" dirty="0"/>
          </a:p>
          <a:p>
            <a:pPr marL="342900" indent="-342900" algn="just">
              <a:buFont typeface="Arial" panose="020B0604020202020204" pitchFamily="34" charset="0"/>
              <a:buChar char="•"/>
            </a:pPr>
            <a:r>
              <a:rPr lang="de-DE" sz="2000" dirty="0"/>
              <a:t>Es wurde ein </a:t>
            </a:r>
            <a:r>
              <a:rPr lang="de-DE" sz="2000" b="1" dirty="0"/>
              <a:t>signifikanter positiver Zusammenhang </a:t>
            </a:r>
            <a:r>
              <a:rPr lang="de-DE" sz="2000" dirty="0"/>
              <a:t>zwischen akademischer </a:t>
            </a:r>
            <a:r>
              <a:rPr lang="de-DE" sz="2000" b="1" dirty="0"/>
              <a:t>Prokrastination und Perfektionismus </a:t>
            </a:r>
            <a:r>
              <a:rPr lang="de-DE" sz="2000" dirty="0"/>
              <a:t>festgestellt.   Nach der kognitiv-motivationalen Theorie von Lazarus aktiviert die Angst vor dem Scheitern in Stresssituationen die kognitiven Schemata und Überzeugungen über die unangenehmen Folgen des Scheiterns, wodurch die Angst vor dem persönlichen Scheitern verstärkt wird und somit die akademische Prokrastination zunimmt. (Mansouri et al., 2022) </a:t>
            </a:r>
          </a:p>
        </p:txBody>
      </p:sp>
      <p:sp>
        <p:nvSpPr>
          <p:cNvPr id="2" name="Textfeld 1">
            <a:extLst>
              <a:ext uri="{FF2B5EF4-FFF2-40B4-BE49-F238E27FC236}">
                <a16:creationId xmlns:a16="http://schemas.microsoft.com/office/drawing/2014/main" id="{7CFB2E1E-1573-386F-FC4B-D86FD08976F9}"/>
              </a:ext>
            </a:extLst>
          </p:cNvPr>
          <p:cNvSpPr txBox="1"/>
          <p:nvPr/>
        </p:nvSpPr>
        <p:spPr>
          <a:xfrm>
            <a:off x="4268597" y="717919"/>
            <a:ext cx="3573517" cy="461665"/>
          </a:xfrm>
          <a:prstGeom prst="rect">
            <a:avLst/>
          </a:prstGeom>
          <a:noFill/>
        </p:spPr>
        <p:txBody>
          <a:bodyPr wrap="square" rtlCol="0">
            <a:spAutoFit/>
          </a:bodyPr>
          <a:lstStyle/>
          <a:p>
            <a:r>
              <a:rPr lang="de-DE" sz="2400" b="1" dirty="0"/>
              <a:t>Prokrastination</a:t>
            </a:r>
          </a:p>
        </p:txBody>
      </p:sp>
    </p:spTree>
    <p:extLst>
      <p:ext uri="{BB962C8B-B14F-4D97-AF65-F5344CB8AC3E}">
        <p14:creationId xmlns:p14="http://schemas.microsoft.com/office/powerpoint/2010/main" val="986241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Shape 6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Isosceles Triangle 7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C7D30AC0-0E6A-B4FC-AD05-1C83436B9FB7}"/>
              </a:ext>
            </a:extLst>
          </p:cNvPr>
          <p:cNvPicPr>
            <a:picLocks noChangeAspect="1"/>
          </p:cNvPicPr>
          <p:nvPr/>
        </p:nvPicPr>
        <p:blipFill>
          <a:blip r:embed="rId2"/>
          <a:stretch>
            <a:fillRect/>
          </a:stretch>
        </p:blipFill>
        <p:spPr>
          <a:xfrm>
            <a:off x="2721143" y="434824"/>
            <a:ext cx="5495965" cy="5734092"/>
          </a:xfrm>
          <a:prstGeom prst="rect">
            <a:avLst/>
          </a:prstGeom>
        </p:spPr>
      </p:pic>
    </p:spTree>
    <p:extLst>
      <p:ext uri="{BB962C8B-B14F-4D97-AF65-F5344CB8AC3E}">
        <p14:creationId xmlns:p14="http://schemas.microsoft.com/office/powerpoint/2010/main" val="80679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Shape 6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Isosceles Triangle 7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C8B92004-712B-295C-C212-5E57630B890F}"/>
              </a:ext>
            </a:extLst>
          </p:cNvPr>
          <p:cNvSpPr txBox="1"/>
          <p:nvPr/>
        </p:nvSpPr>
        <p:spPr>
          <a:xfrm>
            <a:off x="2400302" y="1351346"/>
            <a:ext cx="9444036" cy="4893647"/>
          </a:xfrm>
          <a:prstGeom prst="rect">
            <a:avLst/>
          </a:prstGeom>
          <a:noFill/>
        </p:spPr>
        <p:txBody>
          <a:bodyPr wrap="square">
            <a:spAutoFit/>
          </a:bodyPr>
          <a:lstStyle/>
          <a:p>
            <a:r>
              <a:rPr lang="de-DE" sz="2400" dirty="0"/>
              <a:t>Achtsamkeitsübung Bauchatmung</a:t>
            </a:r>
            <a:br>
              <a:rPr lang="de-DE" sz="2400" dirty="0">
                <a:solidFill>
                  <a:srgbClr val="0563C1"/>
                </a:solidFill>
                <a:hlinkClick r:id="rId2">
                  <a:extLst>
                    <a:ext uri="{A12FA001-AC4F-418D-AE19-62706E023703}">
                      <ahyp:hlinkClr xmlns:ahyp="http://schemas.microsoft.com/office/drawing/2018/hyperlinkcolor" val="tx"/>
                    </a:ext>
                  </a:extLst>
                </a:hlinkClick>
              </a:rPr>
            </a:br>
            <a:r>
              <a:rPr lang="de-DE" sz="2400" dirty="0">
                <a:solidFill>
                  <a:srgbClr val="0563C1"/>
                </a:solidFill>
                <a:hlinkClick r:id="rId2">
                  <a:extLst>
                    <a:ext uri="{A12FA001-AC4F-418D-AE19-62706E023703}">
                      <ahyp:hlinkClr xmlns:ahyp="http://schemas.microsoft.com/office/drawing/2018/hyperlinkcolor" val="tx"/>
                    </a:ext>
                  </a:extLst>
                </a:hlinkClick>
              </a:rPr>
              <a:t>https://www.youtube.com/watch?v=6dlm64za5Uw</a:t>
            </a:r>
            <a:br>
              <a:rPr lang="de-DE" sz="2400" dirty="0">
                <a:solidFill>
                  <a:srgbClr val="0563C1"/>
                </a:solidFill>
              </a:rPr>
            </a:br>
            <a:br>
              <a:rPr lang="de-DE" sz="2400" dirty="0"/>
            </a:br>
            <a:r>
              <a:rPr lang="de-DE" sz="2400" dirty="0"/>
              <a:t>4-7-11-Atmung</a:t>
            </a:r>
            <a:br>
              <a:rPr lang="de-DE" sz="2400" dirty="0"/>
            </a:br>
            <a:r>
              <a:rPr lang="de-DE" sz="2400" dirty="0">
                <a:hlinkClick r:id="rId3"/>
              </a:rPr>
              <a:t>https://www.youtube.com/watch?v=wpeourTLeKM</a:t>
            </a:r>
            <a:br>
              <a:rPr lang="de-DE" sz="2400" dirty="0"/>
            </a:br>
            <a:br>
              <a:rPr lang="de-DE" sz="2400" dirty="0"/>
            </a:br>
            <a:r>
              <a:rPr lang="de-DE" sz="2400" dirty="0"/>
              <a:t>5 Finger-Atmung </a:t>
            </a:r>
            <a:br>
              <a:rPr lang="de-DE" sz="2400" dirty="0"/>
            </a:br>
            <a:r>
              <a:rPr lang="de-DE" sz="2400" dirty="0">
                <a:hlinkClick r:id="rId4"/>
              </a:rPr>
              <a:t>https://www.youtube.com/watch?v=QT8I4BoiL74</a:t>
            </a:r>
            <a:endParaRPr lang="de-DE" sz="2400" dirty="0"/>
          </a:p>
          <a:p>
            <a:endParaRPr lang="de-DE" sz="2400" dirty="0"/>
          </a:p>
          <a:p>
            <a:r>
              <a:rPr lang="de-DE" sz="2400" dirty="0"/>
              <a:t>Atemmeditation</a:t>
            </a:r>
          </a:p>
          <a:p>
            <a:r>
              <a:rPr lang="de-DE" sz="2400" dirty="0">
                <a:hlinkClick r:id="rId5"/>
              </a:rPr>
              <a:t>https://www.youtube.com/watch?v=FjqE9a8aIAM</a:t>
            </a:r>
            <a:endParaRPr lang="de-DE" sz="2400" dirty="0"/>
          </a:p>
          <a:p>
            <a:br>
              <a:rPr lang="de-DE" sz="2400" dirty="0"/>
            </a:br>
            <a:endParaRPr lang="de-DE" sz="2400" dirty="0"/>
          </a:p>
        </p:txBody>
      </p:sp>
    </p:spTree>
    <p:extLst>
      <p:ext uri="{BB962C8B-B14F-4D97-AF65-F5344CB8AC3E}">
        <p14:creationId xmlns:p14="http://schemas.microsoft.com/office/powerpoint/2010/main" val="24720111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Words>
  <Application>Microsoft Macintosh PowerPoint</Application>
  <PresentationFormat>Breitbild</PresentationFormat>
  <Paragraphs>16</Paragraphs>
  <Slides>6</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6</vt:i4>
      </vt:variant>
    </vt:vector>
  </HeadingPairs>
  <TitlesOfParts>
    <vt:vector size="10" baseType="lpstr">
      <vt:lpstr>Arial</vt:lpstr>
      <vt:lpstr>Calibri</vt:lpstr>
      <vt:lpstr>Calibri Light</vt:lpstr>
      <vt:lpstr>Office Theme</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Anne Ritz</dc:creator>
  <cp:lastModifiedBy>Anne Ritz</cp:lastModifiedBy>
  <cp:revision>30</cp:revision>
  <dcterms:created xsi:type="dcterms:W3CDTF">2022-11-23T15:02:40Z</dcterms:created>
  <dcterms:modified xsi:type="dcterms:W3CDTF">2024-05-14T13:47:08Z</dcterms:modified>
</cp:coreProperties>
</file>