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72" r:id="rId2"/>
    <p:sldId id="268" r:id="rId3"/>
    <p:sldId id="266" r:id="rId4"/>
    <p:sldId id="269" r:id="rId5"/>
    <p:sldId id="276" r:id="rId6"/>
    <p:sldId id="277" r:id="rId7"/>
    <p:sldId id="270" r:id="rId8"/>
    <p:sldId id="273" r:id="rId9"/>
    <p:sldId id="274" r:id="rId10"/>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60"/>
    <p:restoredTop sz="94646"/>
  </p:normalViewPr>
  <p:slideViewPr>
    <p:cSldViewPr snapToGrid="0">
      <p:cViewPr varScale="1">
        <p:scale>
          <a:sx n="103" d="100"/>
          <a:sy n="103" d="100"/>
        </p:scale>
        <p:origin x="120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D79D9-2220-4443-990C-B6A897DC9996}" type="datetimeFigureOut">
              <a:rPr lang="de-DE" smtClean="0"/>
              <a:t>01.03.24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6B6B1A-9990-4815-A3B2-4EC25762729C}" type="slidenum">
              <a:rPr lang="de-DE" smtClean="0"/>
              <a:t>‹Nr.›</a:t>
            </a:fld>
            <a:endParaRPr lang="de-DE"/>
          </a:p>
        </p:txBody>
      </p:sp>
    </p:spTree>
    <p:extLst>
      <p:ext uri="{BB962C8B-B14F-4D97-AF65-F5344CB8AC3E}">
        <p14:creationId xmlns:p14="http://schemas.microsoft.com/office/powerpoint/2010/main" val="1972304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30A17-F291-EF62-D1C6-000EFFE95F8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E"/>
          </a:p>
        </p:txBody>
      </p:sp>
      <p:sp>
        <p:nvSpPr>
          <p:cNvPr id="3" name="Subtitle 2">
            <a:extLst>
              <a:ext uri="{FF2B5EF4-FFF2-40B4-BE49-F238E27FC236}">
                <a16:creationId xmlns:a16="http://schemas.microsoft.com/office/drawing/2014/main" id="{AE056F35-1F53-FF5E-BB4E-A899D618AE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E"/>
          </a:p>
        </p:txBody>
      </p:sp>
      <p:sp>
        <p:nvSpPr>
          <p:cNvPr id="4" name="Date Placeholder 3">
            <a:extLst>
              <a:ext uri="{FF2B5EF4-FFF2-40B4-BE49-F238E27FC236}">
                <a16:creationId xmlns:a16="http://schemas.microsoft.com/office/drawing/2014/main" id="{DAB82B44-0736-C41B-C533-8D9EF4C7E4D9}"/>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ABBB140A-A8FC-D2A2-3D6B-7C51429C6A1E}"/>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038C3E33-23C1-E729-429B-E229433515C2}"/>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2970092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A9BA6-611C-F112-6F86-24748EC77D5C}"/>
              </a:ext>
            </a:extLst>
          </p:cNvPr>
          <p:cNvSpPr>
            <a:spLocks noGrp="1"/>
          </p:cNvSpPr>
          <p:nvPr>
            <p:ph type="title"/>
          </p:nvPr>
        </p:nvSpPr>
        <p:spPr/>
        <p:txBody>
          <a:bodyPr/>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CF3246F6-5D92-0A5B-D877-76B2BF5465E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DDEF3E9C-BDDC-2384-A0ED-EBD49E86BD53}"/>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41CBC36A-624B-612F-6CD4-A20DF4B7D602}"/>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93D0F833-1C9E-6292-CD82-C7BAC1126949}"/>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4199337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13B11D-015F-6F6F-7A7D-5C2D1F13D45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E"/>
          </a:p>
        </p:txBody>
      </p:sp>
      <p:sp>
        <p:nvSpPr>
          <p:cNvPr id="3" name="Vertical Text Placeholder 2">
            <a:extLst>
              <a:ext uri="{FF2B5EF4-FFF2-40B4-BE49-F238E27FC236}">
                <a16:creationId xmlns:a16="http://schemas.microsoft.com/office/drawing/2014/main" id="{D4D5D1BC-C905-B57B-54D0-8F7F11A07C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B8F72C48-4A72-7C5F-724E-70CBD71705EB}"/>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4B412569-3485-C9AA-ECC4-9C7C3CF050D1}"/>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85BDAAC5-B414-ADA3-44FB-AFCFB51BFB3B}"/>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118143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992D2-B46C-C20D-8CF2-12ACF2037FD5}"/>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68B2C976-EBD9-9056-0E3C-1A73FE41122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5AE7E5C2-E41E-07FB-2E2C-54053C2D67AA}"/>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81AC94A4-4900-1429-8FE4-BC7F77D594A0}"/>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585CFD88-142C-059B-E462-240C0FEA85BE}"/>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2013675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1A42B-F402-694E-EF38-156E776A8B1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E"/>
          </a:p>
        </p:txBody>
      </p:sp>
      <p:sp>
        <p:nvSpPr>
          <p:cNvPr id="3" name="Text Placeholder 2">
            <a:extLst>
              <a:ext uri="{FF2B5EF4-FFF2-40B4-BE49-F238E27FC236}">
                <a16:creationId xmlns:a16="http://schemas.microsoft.com/office/drawing/2014/main" id="{218A35C4-8F26-3040-83E8-BC9032E003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6BAB9AF-F31B-18C4-DA82-3160A273E5D4}"/>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857E3105-9707-A009-5B27-657DD8C655A6}"/>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347285D1-0910-B79F-7AA4-B161C8066246}"/>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578615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129A0-3505-6F1E-B52A-F15A811FD214}"/>
              </a:ext>
            </a:extLst>
          </p:cNvPr>
          <p:cNvSpPr>
            <a:spLocks noGrp="1"/>
          </p:cNvSpPr>
          <p:nvPr>
            <p:ph type="title"/>
          </p:nvPr>
        </p:nvSpPr>
        <p:spPr/>
        <p:txBody>
          <a:bodyPr/>
          <a:lstStyle/>
          <a:p>
            <a:r>
              <a:rPr lang="en-GB"/>
              <a:t>Click to edit Master title style</a:t>
            </a:r>
            <a:endParaRPr lang="en-DE"/>
          </a:p>
        </p:txBody>
      </p:sp>
      <p:sp>
        <p:nvSpPr>
          <p:cNvPr id="3" name="Content Placeholder 2">
            <a:extLst>
              <a:ext uri="{FF2B5EF4-FFF2-40B4-BE49-F238E27FC236}">
                <a16:creationId xmlns:a16="http://schemas.microsoft.com/office/drawing/2014/main" id="{7702C197-CA07-9DB7-0231-3DF0C4E5926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Content Placeholder 3">
            <a:extLst>
              <a:ext uri="{FF2B5EF4-FFF2-40B4-BE49-F238E27FC236}">
                <a16:creationId xmlns:a16="http://schemas.microsoft.com/office/drawing/2014/main" id="{D59EBD80-1801-7747-034C-7F0BE7AA3DC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Date Placeholder 4">
            <a:extLst>
              <a:ext uri="{FF2B5EF4-FFF2-40B4-BE49-F238E27FC236}">
                <a16:creationId xmlns:a16="http://schemas.microsoft.com/office/drawing/2014/main" id="{C139EC07-1E18-CB7F-BD9E-97283C05B0BB}"/>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6" name="Footer Placeholder 5">
            <a:extLst>
              <a:ext uri="{FF2B5EF4-FFF2-40B4-BE49-F238E27FC236}">
                <a16:creationId xmlns:a16="http://schemas.microsoft.com/office/drawing/2014/main" id="{4AC7EA67-482B-49A2-5851-FAB312B55E98}"/>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E4AFAEFA-88D5-AA73-E69E-5A33F576C055}"/>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1597001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89D74-CAC5-3716-7741-668FB94E68D7}"/>
              </a:ext>
            </a:extLst>
          </p:cNvPr>
          <p:cNvSpPr>
            <a:spLocks noGrp="1"/>
          </p:cNvSpPr>
          <p:nvPr>
            <p:ph type="title"/>
          </p:nvPr>
        </p:nvSpPr>
        <p:spPr>
          <a:xfrm>
            <a:off x="839788" y="365125"/>
            <a:ext cx="10515600" cy="1325563"/>
          </a:xfrm>
        </p:spPr>
        <p:txBody>
          <a:bodyPr/>
          <a:lstStyle/>
          <a:p>
            <a:r>
              <a:rPr lang="en-GB"/>
              <a:t>Click to edit Master title style</a:t>
            </a:r>
            <a:endParaRPr lang="en-DE"/>
          </a:p>
        </p:txBody>
      </p:sp>
      <p:sp>
        <p:nvSpPr>
          <p:cNvPr id="3" name="Text Placeholder 2">
            <a:extLst>
              <a:ext uri="{FF2B5EF4-FFF2-40B4-BE49-F238E27FC236}">
                <a16:creationId xmlns:a16="http://schemas.microsoft.com/office/drawing/2014/main" id="{56C0D06A-EB7D-EA16-FC68-1FF9F2C601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3755F17-115F-D5F6-BD91-5FB3EE44932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5" name="Text Placeholder 4">
            <a:extLst>
              <a:ext uri="{FF2B5EF4-FFF2-40B4-BE49-F238E27FC236}">
                <a16:creationId xmlns:a16="http://schemas.microsoft.com/office/drawing/2014/main" id="{2B4A6274-F16D-D21A-A735-8DB5C1D364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32345DC-07C1-AEFB-3920-C8980292CC0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7" name="Date Placeholder 6">
            <a:extLst>
              <a:ext uri="{FF2B5EF4-FFF2-40B4-BE49-F238E27FC236}">
                <a16:creationId xmlns:a16="http://schemas.microsoft.com/office/drawing/2014/main" id="{39D87206-08BA-A1AD-2BB3-265B79338662}"/>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8" name="Footer Placeholder 7">
            <a:extLst>
              <a:ext uri="{FF2B5EF4-FFF2-40B4-BE49-F238E27FC236}">
                <a16:creationId xmlns:a16="http://schemas.microsoft.com/office/drawing/2014/main" id="{73178435-89A6-F001-C78E-4A3631D19D2A}"/>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7A11C523-3913-2602-9C3B-E80FEA608BE9}"/>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1284447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35C45-97FD-D358-FECD-886C7BE8ED29}"/>
              </a:ext>
            </a:extLst>
          </p:cNvPr>
          <p:cNvSpPr>
            <a:spLocks noGrp="1"/>
          </p:cNvSpPr>
          <p:nvPr>
            <p:ph type="title"/>
          </p:nvPr>
        </p:nvSpPr>
        <p:spPr/>
        <p:txBody>
          <a:bodyPr/>
          <a:lstStyle/>
          <a:p>
            <a:r>
              <a:rPr lang="en-GB"/>
              <a:t>Click to edit Master title style</a:t>
            </a:r>
            <a:endParaRPr lang="en-DE"/>
          </a:p>
        </p:txBody>
      </p:sp>
      <p:sp>
        <p:nvSpPr>
          <p:cNvPr id="3" name="Date Placeholder 2">
            <a:extLst>
              <a:ext uri="{FF2B5EF4-FFF2-40B4-BE49-F238E27FC236}">
                <a16:creationId xmlns:a16="http://schemas.microsoft.com/office/drawing/2014/main" id="{BD27BFD2-488A-D126-366F-A70DD4A5AD9B}"/>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4" name="Footer Placeholder 3">
            <a:extLst>
              <a:ext uri="{FF2B5EF4-FFF2-40B4-BE49-F238E27FC236}">
                <a16:creationId xmlns:a16="http://schemas.microsoft.com/office/drawing/2014/main" id="{4E5BF4C2-6491-EFA1-BEBE-21633A471E7A}"/>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4C10AA00-38FC-22C1-6784-01F56984A3A5}"/>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558884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3E3F8C-969F-CBC0-85AC-70B626705B9D}"/>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3" name="Footer Placeholder 2">
            <a:extLst>
              <a:ext uri="{FF2B5EF4-FFF2-40B4-BE49-F238E27FC236}">
                <a16:creationId xmlns:a16="http://schemas.microsoft.com/office/drawing/2014/main" id="{113A0C9E-D33B-3599-D2C9-A4F8AB204099}"/>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8BC1A153-C968-F82A-C7C3-3509EEB655A0}"/>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416268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9E76F-B625-2AB7-9BD6-44704E9317E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Content Placeholder 2">
            <a:extLst>
              <a:ext uri="{FF2B5EF4-FFF2-40B4-BE49-F238E27FC236}">
                <a16:creationId xmlns:a16="http://schemas.microsoft.com/office/drawing/2014/main" id="{F8D7594C-ACAD-9286-AA86-36BFABD8F5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Text Placeholder 3">
            <a:extLst>
              <a:ext uri="{FF2B5EF4-FFF2-40B4-BE49-F238E27FC236}">
                <a16:creationId xmlns:a16="http://schemas.microsoft.com/office/drawing/2014/main" id="{00F42F39-5867-D622-C626-A905E9961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53A80E-8B07-31DB-D5C4-2511C9EABD18}"/>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6" name="Footer Placeholder 5">
            <a:extLst>
              <a:ext uri="{FF2B5EF4-FFF2-40B4-BE49-F238E27FC236}">
                <a16:creationId xmlns:a16="http://schemas.microsoft.com/office/drawing/2014/main" id="{BE72A7CD-3E14-E621-2783-A3F1CC5739C2}"/>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836FE188-BD73-3FB7-D9BF-52F97D0E184E}"/>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3702834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7B184-9F76-E0B3-E561-0C17DA7F1C5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E"/>
          </a:p>
        </p:txBody>
      </p:sp>
      <p:sp>
        <p:nvSpPr>
          <p:cNvPr id="3" name="Picture Placeholder 2">
            <a:extLst>
              <a:ext uri="{FF2B5EF4-FFF2-40B4-BE49-F238E27FC236}">
                <a16:creationId xmlns:a16="http://schemas.microsoft.com/office/drawing/2014/main" id="{850B91DF-F2F0-A196-BB49-D51AB3EC08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6B43FB38-2975-6C51-7731-4AB3DD983D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B52FD27-EB75-869B-9485-301D7441D87E}"/>
              </a:ext>
            </a:extLst>
          </p:cNvPr>
          <p:cNvSpPr>
            <a:spLocks noGrp="1"/>
          </p:cNvSpPr>
          <p:nvPr>
            <p:ph type="dt" sz="half" idx="10"/>
          </p:nvPr>
        </p:nvSpPr>
        <p:spPr/>
        <p:txBody>
          <a:bodyPr/>
          <a:lstStyle/>
          <a:p>
            <a:fld id="{19A51E3B-B7DD-8243-8E32-6B1CD5A5FDC8}" type="datetimeFigureOut">
              <a:rPr lang="en-DE" smtClean="0"/>
              <a:t>3/1/24</a:t>
            </a:fld>
            <a:endParaRPr lang="en-DE"/>
          </a:p>
        </p:txBody>
      </p:sp>
      <p:sp>
        <p:nvSpPr>
          <p:cNvPr id="6" name="Footer Placeholder 5">
            <a:extLst>
              <a:ext uri="{FF2B5EF4-FFF2-40B4-BE49-F238E27FC236}">
                <a16:creationId xmlns:a16="http://schemas.microsoft.com/office/drawing/2014/main" id="{A083B17D-2309-84E1-C250-33292BAE1CF9}"/>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76A9619-471F-CCBF-A625-09EBF3F0AE46}"/>
              </a:ext>
            </a:extLst>
          </p:cNvPr>
          <p:cNvSpPr>
            <a:spLocks noGrp="1"/>
          </p:cNvSpPr>
          <p:nvPr>
            <p:ph type="sldNum" sz="quarter" idx="12"/>
          </p:nvPr>
        </p:nvSpPr>
        <p:spPr/>
        <p:txBody>
          <a:bodyPr/>
          <a:lstStyle/>
          <a:p>
            <a:fld id="{B3314B7A-52AB-7C43-8743-5CACAE567DA9}" type="slidenum">
              <a:rPr lang="en-DE" smtClean="0"/>
              <a:t>‹Nr.›</a:t>
            </a:fld>
            <a:endParaRPr lang="en-DE"/>
          </a:p>
        </p:txBody>
      </p:sp>
    </p:spTree>
    <p:extLst>
      <p:ext uri="{BB962C8B-B14F-4D97-AF65-F5344CB8AC3E}">
        <p14:creationId xmlns:p14="http://schemas.microsoft.com/office/powerpoint/2010/main" val="2070514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D73967-780E-04FC-C0F8-925820187B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E"/>
          </a:p>
        </p:txBody>
      </p:sp>
      <p:sp>
        <p:nvSpPr>
          <p:cNvPr id="3" name="Text Placeholder 2">
            <a:extLst>
              <a:ext uri="{FF2B5EF4-FFF2-40B4-BE49-F238E27FC236}">
                <a16:creationId xmlns:a16="http://schemas.microsoft.com/office/drawing/2014/main" id="{0B790D8D-4346-A12F-E535-15408D8630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4" name="Date Placeholder 3">
            <a:extLst>
              <a:ext uri="{FF2B5EF4-FFF2-40B4-BE49-F238E27FC236}">
                <a16:creationId xmlns:a16="http://schemas.microsoft.com/office/drawing/2014/main" id="{EDC7D2B5-4741-00F1-9FCC-676E7939BA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51E3B-B7DD-8243-8E32-6B1CD5A5FDC8}" type="datetimeFigureOut">
              <a:rPr lang="en-DE" smtClean="0"/>
              <a:t>3/1/24</a:t>
            </a:fld>
            <a:endParaRPr lang="en-DE"/>
          </a:p>
        </p:txBody>
      </p:sp>
      <p:sp>
        <p:nvSpPr>
          <p:cNvPr id="5" name="Footer Placeholder 4">
            <a:extLst>
              <a:ext uri="{FF2B5EF4-FFF2-40B4-BE49-F238E27FC236}">
                <a16:creationId xmlns:a16="http://schemas.microsoft.com/office/drawing/2014/main" id="{D5ADEFF9-CB6C-DD79-F6A4-31DDFB96B1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4F0FDA6E-635B-C46A-CE08-A33FBDDEA5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314B7A-52AB-7C43-8743-5CACAE567DA9}" type="slidenum">
              <a:rPr lang="en-DE" smtClean="0"/>
              <a:t>‹Nr.›</a:t>
            </a:fld>
            <a:endParaRPr lang="en-DE"/>
          </a:p>
        </p:txBody>
      </p:sp>
    </p:spTree>
    <p:extLst>
      <p:ext uri="{BB962C8B-B14F-4D97-AF65-F5344CB8AC3E}">
        <p14:creationId xmlns:p14="http://schemas.microsoft.com/office/powerpoint/2010/main" val="314712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983A84-8960-0CEF-21B6-C7D5CEE036D2}"/>
              </a:ext>
            </a:extLst>
          </p:cNvPr>
          <p:cNvSpPr>
            <a:spLocks noGrp="1"/>
          </p:cNvSpPr>
          <p:nvPr>
            <p:ph type="title"/>
          </p:nvPr>
        </p:nvSpPr>
        <p:spPr>
          <a:xfrm>
            <a:off x="677487" y="2398973"/>
            <a:ext cx="10515600" cy="1325563"/>
          </a:xfrm>
        </p:spPr>
        <p:txBody>
          <a:bodyPr/>
          <a:lstStyle/>
          <a:p>
            <a:pPr algn="ctr"/>
            <a:r>
              <a:rPr lang="de-DE" dirty="0"/>
              <a:t>Modul 5</a:t>
            </a:r>
          </a:p>
        </p:txBody>
      </p:sp>
      <p:sp>
        <p:nvSpPr>
          <p:cNvPr id="3" name="Inhaltsplatzhalter 2">
            <a:extLst>
              <a:ext uri="{FF2B5EF4-FFF2-40B4-BE49-F238E27FC236}">
                <a16:creationId xmlns:a16="http://schemas.microsoft.com/office/drawing/2014/main" id="{7C5697DF-164F-D15E-D702-025150A65E20}"/>
              </a:ext>
            </a:extLst>
          </p:cNvPr>
          <p:cNvSpPr>
            <a:spLocks noGrp="1"/>
          </p:cNvSpPr>
          <p:nvPr>
            <p:ph idx="1"/>
          </p:nvPr>
        </p:nvSpPr>
        <p:spPr>
          <a:xfrm>
            <a:off x="677487" y="3682134"/>
            <a:ext cx="10515600" cy="4351338"/>
          </a:xfrm>
        </p:spPr>
        <p:txBody>
          <a:bodyPr/>
          <a:lstStyle/>
          <a:p>
            <a:pPr marL="0" indent="0" algn="ctr">
              <a:buNone/>
            </a:pPr>
            <a:r>
              <a:rPr lang="de-DE" dirty="0"/>
              <a:t>Umgang mit Schwierigkeiten</a:t>
            </a:r>
          </a:p>
        </p:txBody>
      </p:sp>
    </p:spTree>
    <p:extLst>
      <p:ext uri="{BB962C8B-B14F-4D97-AF65-F5344CB8AC3E}">
        <p14:creationId xmlns:p14="http://schemas.microsoft.com/office/powerpoint/2010/main" val="2582907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709D40-F269-84C6-A8B2-9440C41FF447}"/>
              </a:ext>
            </a:extLst>
          </p:cNvPr>
          <p:cNvSpPr>
            <a:spLocks noGrp="1"/>
          </p:cNvSpPr>
          <p:nvPr>
            <p:ph type="title"/>
          </p:nvPr>
        </p:nvSpPr>
        <p:spPr/>
        <p:txBody>
          <a:bodyPr/>
          <a:lstStyle/>
          <a:p>
            <a:r>
              <a:rPr lang="de-DE" dirty="0">
                <a:solidFill>
                  <a:srgbClr val="0070C0"/>
                </a:solidFill>
              </a:rPr>
              <a:t>Umgang mit Schwierigkeiten</a:t>
            </a:r>
          </a:p>
        </p:txBody>
      </p:sp>
      <p:sp>
        <p:nvSpPr>
          <p:cNvPr id="3" name="Inhaltsplatzhalter 2">
            <a:extLst>
              <a:ext uri="{FF2B5EF4-FFF2-40B4-BE49-F238E27FC236}">
                <a16:creationId xmlns:a16="http://schemas.microsoft.com/office/drawing/2014/main" id="{F539B0AB-8D57-4E34-6D0F-8F783538306C}"/>
              </a:ext>
            </a:extLst>
          </p:cNvPr>
          <p:cNvSpPr>
            <a:spLocks noGrp="1"/>
          </p:cNvSpPr>
          <p:nvPr>
            <p:ph idx="1"/>
          </p:nvPr>
        </p:nvSpPr>
        <p:spPr/>
        <p:txBody>
          <a:bodyPr>
            <a:normAutofit lnSpcReduction="10000"/>
          </a:bodyPr>
          <a:lstStyle/>
          <a:p>
            <a:r>
              <a:rPr lang="de-DE" dirty="0"/>
              <a:t>Kampf, Flucht oder </a:t>
            </a:r>
            <a:r>
              <a:rPr lang="de-DE" dirty="0">
                <a:solidFill>
                  <a:srgbClr val="00B050"/>
                </a:solidFill>
              </a:rPr>
              <a:t>Innehalten </a:t>
            </a:r>
          </a:p>
          <a:p>
            <a:r>
              <a:rPr lang="de-DE" dirty="0"/>
              <a:t>Innehalten bietet Freiraum zum Nachdenken über Alternativen, Abwägung ob Kampf/Flucht die richtigen Lösungen sind, Situation akzeptieren</a:t>
            </a:r>
          </a:p>
          <a:p>
            <a:r>
              <a:rPr lang="de-DE" dirty="0"/>
              <a:t>Handlungsspielraum achtsam nutzen! </a:t>
            </a:r>
          </a:p>
          <a:p>
            <a:endParaRPr lang="de-DE" dirty="0"/>
          </a:p>
          <a:p>
            <a:r>
              <a:rPr lang="de-DE" dirty="0"/>
              <a:t>Akzeptanz heißt nicht, sich mit einer Situation nicht mehr zu beschäftigen und sie einfach über uns ergehen zu lassen (Verdrängung). Akzeptanz bedeutet Raum zu schaffen, Lösungen zu sehen und aufzuhören, sich gegen das, was ist, zu wehren. </a:t>
            </a:r>
          </a:p>
        </p:txBody>
      </p:sp>
    </p:spTree>
    <p:extLst>
      <p:ext uri="{BB962C8B-B14F-4D97-AF65-F5344CB8AC3E}">
        <p14:creationId xmlns:p14="http://schemas.microsoft.com/office/powerpoint/2010/main" val="54709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3E2FE76-67CE-9C13-B9AE-2A48DAA848BA}"/>
              </a:ext>
            </a:extLst>
          </p:cNvPr>
          <p:cNvPicPr>
            <a:picLocks noChangeAspect="1"/>
          </p:cNvPicPr>
          <p:nvPr/>
        </p:nvPicPr>
        <p:blipFill>
          <a:blip r:embed="rId2"/>
          <a:stretch>
            <a:fillRect/>
          </a:stretch>
        </p:blipFill>
        <p:spPr>
          <a:xfrm>
            <a:off x="3630808" y="990600"/>
            <a:ext cx="8179471" cy="4709773"/>
          </a:xfrm>
          <a:prstGeom prst="rect">
            <a:avLst/>
          </a:prstGeom>
        </p:spPr>
      </p:pic>
      <p:pic>
        <p:nvPicPr>
          <p:cNvPr id="5" name="Grafik 4">
            <a:extLst>
              <a:ext uri="{FF2B5EF4-FFF2-40B4-BE49-F238E27FC236}">
                <a16:creationId xmlns:a16="http://schemas.microsoft.com/office/drawing/2014/main" id="{2E6AF67F-2004-991A-6227-F6BD1F8CB612}"/>
              </a:ext>
            </a:extLst>
          </p:cNvPr>
          <p:cNvPicPr>
            <a:picLocks noChangeAspect="1"/>
          </p:cNvPicPr>
          <p:nvPr/>
        </p:nvPicPr>
        <p:blipFill>
          <a:blip r:embed="rId3"/>
          <a:stretch>
            <a:fillRect/>
          </a:stretch>
        </p:blipFill>
        <p:spPr>
          <a:xfrm>
            <a:off x="104441" y="25706"/>
            <a:ext cx="7275135" cy="6639560"/>
          </a:xfrm>
          <a:prstGeom prst="rect">
            <a:avLst/>
          </a:prstGeom>
        </p:spPr>
      </p:pic>
    </p:spTree>
    <p:extLst>
      <p:ext uri="{BB962C8B-B14F-4D97-AF65-F5344CB8AC3E}">
        <p14:creationId xmlns:p14="http://schemas.microsoft.com/office/powerpoint/2010/main" val="281967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6C4BA3-D192-A0BB-9124-B228CAB60BBC}"/>
              </a:ext>
            </a:extLst>
          </p:cNvPr>
          <p:cNvSpPr>
            <a:spLocks noGrp="1"/>
          </p:cNvSpPr>
          <p:nvPr>
            <p:ph type="title"/>
          </p:nvPr>
        </p:nvSpPr>
        <p:spPr/>
        <p:txBody>
          <a:bodyPr/>
          <a:lstStyle/>
          <a:p>
            <a:r>
              <a:rPr lang="de-DE" dirty="0">
                <a:solidFill>
                  <a:srgbClr val="0070C0"/>
                </a:solidFill>
              </a:rPr>
              <a:t>Achtsame Kommunikation</a:t>
            </a:r>
          </a:p>
        </p:txBody>
      </p:sp>
      <p:sp>
        <p:nvSpPr>
          <p:cNvPr id="3" name="Inhaltsplatzhalter 2">
            <a:extLst>
              <a:ext uri="{FF2B5EF4-FFF2-40B4-BE49-F238E27FC236}">
                <a16:creationId xmlns:a16="http://schemas.microsoft.com/office/drawing/2014/main" id="{24EFE6C4-172C-0ACF-0E79-C262171BF0AE}"/>
              </a:ext>
            </a:extLst>
          </p:cNvPr>
          <p:cNvSpPr>
            <a:spLocks noGrp="1"/>
          </p:cNvSpPr>
          <p:nvPr>
            <p:ph idx="1"/>
          </p:nvPr>
        </p:nvSpPr>
        <p:spPr/>
        <p:txBody>
          <a:bodyPr>
            <a:normAutofit/>
          </a:bodyPr>
          <a:lstStyle/>
          <a:p>
            <a:pPr marL="514350" indent="-514350">
              <a:lnSpc>
                <a:spcPct val="150000"/>
              </a:lnSpc>
              <a:buAutoNum type="arabicPeriod"/>
            </a:pPr>
            <a:r>
              <a:rPr lang="de-DE" b="1" dirty="0"/>
              <a:t>Wahrnehmung</a:t>
            </a:r>
            <a:r>
              <a:rPr lang="de-DE" dirty="0"/>
              <a:t> – Situation/Beobachtung wertfrei beschreiben</a:t>
            </a:r>
          </a:p>
          <a:p>
            <a:pPr marL="514350" indent="-514350">
              <a:lnSpc>
                <a:spcPct val="150000"/>
              </a:lnSpc>
              <a:buAutoNum type="arabicPeriod"/>
            </a:pPr>
            <a:r>
              <a:rPr lang="de-DE" b="1" dirty="0"/>
              <a:t>Wirkung </a:t>
            </a:r>
            <a:r>
              <a:rPr lang="de-DE" dirty="0"/>
              <a:t>- </a:t>
            </a:r>
            <a:r>
              <a:rPr lang="de-DE" dirty="0">
                <a:solidFill>
                  <a:srgbClr val="00B050"/>
                </a:solidFill>
              </a:rPr>
              <a:t>Ich-Botschaft</a:t>
            </a:r>
            <a:r>
              <a:rPr lang="de-DE" dirty="0"/>
              <a:t> zur aktuellen Gefühlslage formulieren </a:t>
            </a:r>
          </a:p>
          <a:p>
            <a:pPr marL="514350" indent="-514350">
              <a:lnSpc>
                <a:spcPct val="150000"/>
              </a:lnSpc>
              <a:buAutoNum type="arabicPeriod"/>
            </a:pPr>
            <a:r>
              <a:rPr lang="de-DE" b="1" dirty="0"/>
              <a:t>Wunsch </a:t>
            </a:r>
            <a:r>
              <a:rPr lang="de-DE" dirty="0"/>
              <a:t>- Eigenen Wunsch/Bedürfnis äußern</a:t>
            </a:r>
          </a:p>
          <a:p>
            <a:pPr marL="514350" indent="-514350">
              <a:lnSpc>
                <a:spcPct val="150000"/>
              </a:lnSpc>
              <a:buAutoNum type="arabicPeriod"/>
            </a:pPr>
            <a:r>
              <a:rPr lang="de-DE" b="1" dirty="0"/>
              <a:t>Lösung</a:t>
            </a:r>
            <a:r>
              <a:rPr lang="de-DE" dirty="0"/>
              <a:t> - Lösungsvorschlag machen </a:t>
            </a:r>
          </a:p>
          <a:p>
            <a:pPr marL="0" indent="0">
              <a:buNone/>
            </a:pPr>
            <a:endParaRPr lang="de-DE" sz="2400" dirty="0"/>
          </a:p>
          <a:p>
            <a:pPr marL="0" indent="0">
              <a:buNone/>
            </a:pPr>
            <a:endParaRPr lang="de-DE" dirty="0"/>
          </a:p>
        </p:txBody>
      </p:sp>
    </p:spTree>
    <p:extLst>
      <p:ext uri="{BB962C8B-B14F-4D97-AF65-F5344CB8AC3E}">
        <p14:creationId xmlns:p14="http://schemas.microsoft.com/office/powerpoint/2010/main" val="1973724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 Bild, das Text, Screenshot, Schrift, Webseite enthält.&#10;&#10;Automatisch generierte Beschreibung">
            <a:extLst>
              <a:ext uri="{FF2B5EF4-FFF2-40B4-BE49-F238E27FC236}">
                <a16:creationId xmlns:a16="http://schemas.microsoft.com/office/drawing/2014/main" id="{49DAE7D3-CF04-5729-5C7F-1CE783672D14}"/>
              </a:ext>
            </a:extLst>
          </p:cNvPr>
          <p:cNvPicPr>
            <a:picLocks noGrp="1" noChangeAspect="1"/>
          </p:cNvPicPr>
          <p:nvPr>
            <p:ph idx="1"/>
          </p:nvPr>
        </p:nvPicPr>
        <p:blipFill>
          <a:blip r:embed="rId2"/>
          <a:stretch>
            <a:fillRect/>
          </a:stretch>
        </p:blipFill>
        <p:spPr>
          <a:xfrm>
            <a:off x="780033" y="437481"/>
            <a:ext cx="9346832" cy="5983037"/>
          </a:xfrm>
        </p:spPr>
      </p:pic>
    </p:spTree>
    <p:extLst>
      <p:ext uri="{BB962C8B-B14F-4D97-AF65-F5344CB8AC3E}">
        <p14:creationId xmlns:p14="http://schemas.microsoft.com/office/powerpoint/2010/main" val="1798983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1B6B23-1C94-9439-9CBA-939E25226B96}"/>
              </a:ext>
            </a:extLst>
          </p:cNvPr>
          <p:cNvSpPr>
            <a:spLocks noGrp="1"/>
          </p:cNvSpPr>
          <p:nvPr>
            <p:ph type="title"/>
          </p:nvPr>
        </p:nvSpPr>
        <p:spPr>
          <a:xfrm>
            <a:off x="737904" y="-86497"/>
            <a:ext cx="10515600" cy="1325563"/>
          </a:xfrm>
        </p:spPr>
        <p:txBody>
          <a:bodyPr>
            <a:normAutofit/>
          </a:bodyPr>
          <a:lstStyle/>
          <a:p>
            <a:r>
              <a:rPr lang="de-DE" sz="3600" dirty="0">
                <a:solidFill>
                  <a:srgbClr val="0070C0"/>
                </a:solidFill>
              </a:rPr>
              <a:t>Vorteile von Ich-Botschaften</a:t>
            </a:r>
          </a:p>
        </p:txBody>
      </p:sp>
      <p:pic>
        <p:nvPicPr>
          <p:cNvPr id="5" name="Inhaltsplatzhalter 4" descr="Ein Bild, das Text, Schrift, Screenshot, Zahl enthält.&#10;&#10;Automatisch generierte Beschreibung">
            <a:extLst>
              <a:ext uri="{FF2B5EF4-FFF2-40B4-BE49-F238E27FC236}">
                <a16:creationId xmlns:a16="http://schemas.microsoft.com/office/drawing/2014/main" id="{7E13AC75-1139-5A5B-129D-C334C9C3E92A}"/>
              </a:ext>
            </a:extLst>
          </p:cNvPr>
          <p:cNvPicPr>
            <a:picLocks noGrp="1" noChangeAspect="1"/>
          </p:cNvPicPr>
          <p:nvPr>
            <p:ph idx="1"/>
          </p:nvPr>
        </p:nvPicPr>
        <p:blipFill>
          <a:blip r:embed="rId2"/>
          <a:stretch>
            <a:fillRect/>
          </a:stretch>
        </p:blipFill>
        <p:spPr>
          <a:xfrm>
            <a:off x="737904" y="934598"/>
            <a:ext cx="9010135" cy="5691887"/>
          </a:xfrm>
        </p:spPr>
      </p:pic>
    </p:spTree>
    <p:extLst>
      <p:ext uri="{BB962C8B-B14F-4D97-AF65-F5344CB8AC3E}">
        <p14:creationId xmlns:p14="http://schemas.microsoft.com/office/powerpoint/2010/main" val="473794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E7E56C-FBAD-9276-5B01-8C884E219682}"/>
              </a:ext>
            </a:extLst>
          </p:cNvPr>
          <p:cNvSpPr>
            <a:spLocks noGrp="1"/>
          </p:cNvSpPr>
          <p:nvPr>
            <p:ph type="title"/>
          </p:nvPr>
        </p:nvSpPr>
        <p:spPr/>
        <p:txBody>
          <a:bodyPr/>
          <a:lstStyle/>
          <a:p>
            <a:r>
              <a:rPr lang="de-DE" dirty="0">
                <a:solidFill>
                  <a:srgbClr val="0070C0"/>
                </a:solidFill>
              </a:rPr>
              <a:t>Achtsamkeitsübungen</a:t>
            </a:r>
          </a:p>
        </p:txBody>
      </p:sp>
      <p:sp>
        <p:nvSpPr>
          <p:cNvPr id="3" name="Inhaltsplatzhalter 2">
            <a:extLst>
              <a:ext uri="{FF2B5EF4-FFF2-40B4-BE49-F238E27FC236}">
                <a16:creationId xmlns:a16="http://schemas.microsoft.com/office/drawing/2014/main" id="{E17D9F70-DB7A-159E-22AC-F5F57A75F93E}"/>
              </a:ext>
            </a:extLst>
          </p:cNvPr>
          <p:cNvSpPr>
            <a:spLocks noGrp="1"/>
          </p:cNvSpPr>
          <p:nvPr>
            <p:ph idx="1"/>
          </p:nvPr>
        </p:nvSpPr>
        <p:spPr>
          <a:xfrm>
            <a:off x="6517449" y="1546218"/>
            <a:ext cx="5776291" cy="4351338"/>
          </a:xfrm>
        </p:spPr>
        <p:txBody>
          <a:bodyPr>
            <a:normAutofit fontScale="85000" lnSpcReduction="10000"/>
          </a:bodyPr>
          <a:lstStyle/>
          <a:p>
            <a:pPr>
              <a:lnSpc>
                <a:spcPct val="120000"/>
              </a:lnSpc>
            </a:pPr>
            <a:r>
              <a:rPr lang="de-DE" sz="2400" dirty="0"/>
              <a:t>Singletasking</a:t>
            </a:r>
          </a:p>
          <a:p>
            <a:pPr>
              <a:lnSpc>
                <a:spcPct val="120000"/>
              </a:lnSpc>
            </a:pPr>
            <a:r>
              <a:rPr lang="de-DE" sz="2400" dirty="0"/>
              <a:t>Zeitlupe</a:t>
            </a:r>
          </a:p>
          <a:p>
            <a:pPr>
              <a:lnSpc>
                <a:spcPct val="120000"/>
              </a:lnSpc>
            </a:pPr>
            <a:r>
              <a:rPr lang="de-DE" sz="2400" dirty="0"/>
              <a:t>Spaziergang/Achtsames Gehen</a:t>
            </a:r>
          </a:p>
          <a:p>
            <a:pPr>
              <a:lnSpc>
                <a:spcPct val="120000"/>
              </a:lnSpc>
            </a:pPr>
            <a:r>
              <a:rPr lang="de-DE" sz="2400" dirty="0"/>
              <a:t>Achtsames Essen</a:t>
            </a:r>
          </a:p>
          <a:p>
            <a:pPr>
              <a:lnSpc>
                <a:spcPct val="120000"/>
              </a:lnSpc>
            </a:pPr>
            <a:r>
              <a:rPr lang="de-DE" sz="2400" dirty="0"/>
              <a:t>Gedankentagebuch oder Dankbarkeitstagebuch</a:t>
            </a:r>
          </a:p>
          <a:p>
            <a:pPr>
              <a:lnSpc>
                <a:spcPct val="120000"/>
              </a:lnSpc>
            </a:pPr>
            <a:r>
              <a:rPr lang="de-DE" sz="2400" dirty="0"/>
              <a:t>Digital Detox</a:t>
            </a:r>
          </a:p>
          <a:p>
            <a:pPr>
              <a:lnSpc>
                <a:spcPct val="120000"/>
              </a:lnSpc>
            </a:pPr>
            <a:r>
              <a:rPr lang="de-DE" sz="2400" dirty="0"/>
              <a:t>Morgenritual/Abendroutine</a:t>
            </a:r>
          </a:p>
          <a:p>
            <a:pPr>
              <a:lnSpc>
                <a:spcPct val="120000"/>
              </a:lnSpc>
            </a:pPr>
            <a:r>
              <a:rPr lang="de-DE" sz="2400" dirty="0"/>
              <a:t>Auf die Haltung/Körper achten</a:t>
            </a:r>
          </a:p>
          <a:p>
            <a:pPr>
              <a:lnSpc>
                <a:spcPct val="120000"/>
              </a:lnSpc>
            </a:pPr>
            <a:r>
              <a:rPr lang="de-DE" sz="2400" dirty="0"/>
              <a:t>Yoga</a:t>
            </a:r>
          </a:p>
        </p:txBody>
      </p:sp>
      <p:sp>
        <p:nvSpPr>
          <p:cNvPr id="4" name="Inhaltsplatzhalter 2">
            <a:extLst>
              <a:ext uri="{FF2B5EF4-FFF2-40B4-BE49-F238E27FC236}">
                <a16:creationId xmlns:a16="http://schemas.microsoft.com/office/drawing/2014/main" id="{06F8F36D-84E9-8D20-5F5F-A557E560EF11}"/>
              </a:ext>
            </a:extLst>
          </p:cNvPr>
          <p:cNvSpPr txBox="1">
            <a:spLocks/>
          </p:cNvSpPr>
          <p:nvPr/>
        </p:nvSpPr>
        <p:spPr>
          <a:xfrm>
            <a:off x="741158" y="1640811"/>
            <a:ext cx="5776291" cy="45475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dirty="0"/>
              <a:t>Automatisierte Tätigkeiten bewusst ausführen</a:t>
            </a:r>
          </a:p>
          <a:p>
            <a:r>
              <a:rPr lang="de-DE" sz="2000" dirty="0"/>
              <a:t>Atemmeditation</a:t>
            </a:r>
          </a:p>
          <a:p>
            <a:r>
              <a:rPr lang="de-DE" sz="2000" dirty="0"/>
              <a:t>Body-Scan</a:t>
            </a:r>
          </a:p>
          <a:p>
            <a:r>
              <a:rPr lang="de-DE" sz="2000" dirty="0"/>
              <a:t>Wahrnehmung mit allen Sinnen</a:t>
            </a:r>
          </a:p>
          <a:p>
            <a:r>
              <a:rPr lang="de-DE" sz="2000" dirty="0"/>
              <a:t>PMR</a:t>
            </a:r>
          </a:p>
          <a:p>
            <a:r>
              <a:rPr lang="de-DE" sz="2000" dirty="0"/>
              <a:t>Autogenes Training</a:t>
            </a:r>
          </a:p>
          <a:p>
            <a:r>
              <a:rPr lang="de-DE" sz="2000" dirty="0"/>
              <a:t>Fantasiereise</a:t>
            </a:r>
          </a:p>
          <a:p>
            <a:r>
              <a:rPr lang="de-DE" sz="2000" dirty="0"/>
              <a:t>Stop!</a:t>
            </a:r>
          </a:p>
          <a:p>
            <a:r>
              <a:rPr lang="de-DE" sz="2000" dirty="0"/>
              <a:t>Achtsame Kommunikation/Achtsames Zuhören</a:t>
            </a:r>
          </a:p>
        </p:txBody>
      </p:sp>
    </p:spTree>
    <p:extLst>
      <p:ext uri="{BB962C8B-B14F-4D97-AF65-F5344CB8AC3E}">
        <p14:creationId xmlns:p14="http://schemas.microsoft.com/office/powerpoint/2010/main" val="3585733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1EFBBF-D05C-7204-ABCC-1C9D7079280C}"/>
              </a:ext>
            </a:extLst>
          </p:cNvPr>
          <p:cNvSpPr>
            <a:spLocks noGrp="1"/>
          </p:cNvSpPr>
          <p:nvPr>
            <p:ph type="title"/>
          </p:nvPr>
        </p:nvSpPr>
        <p:spPr/>
        <p:txBody>
          <a:bodyPr/>
          <a:lstStyle/>
          <a:p>
            <a:r>
              <a:rPr lang="de-DE" dirty="0">
                <a:solidFill>
                  <a:srgbClr val="0070C0"/>
                </a:solidFill>
              </a:rPr>
              <a:t>Achtsames Essen</a:t>
            </a:r>
          </a:p>
        </p:txBody>
      </p:sp>
      <p:sp>
        <p:nvSpPr>
          <p:cNvPr id="3" name="Inhaltsplatzhalter 2">
            <a:extLst>
              <a:ext uri="{FF2B5EF4-FFF2-40B4-BE49-F238E27FC236}">
                <a16:creationId xmlns:a16="http://schemas.microsoft.com/office/drawing/2014/main" id="{8F96138C-7047-1BC9-B782-C447EDBB2DE9}"/>
              </a:ext>
            </a:extLst>
          </p:cNvPr>
          <p:cNvSpPr>
            <a:spLocks noGrp="1"/>
          </p:cNvSpPr>
          <p:nvPr>
            <p:ph idx="1"/>
          </p:nvPr>
        </p:nvSpPr>
        <p:spPr/>
        <p:txBody>
          <a:bodyPr>
            <a:normAutofit/>
          </a:bodyPr>
          <a:lstStyle/>
          <a:p>
            <a:pPr marL="0" indent="0" algn="l">
              <a:buNone/>
            </a:pPr>
            <a:r>
              <a:rPr lang="de-DE" sz="2400" b="0" i="0" u="none" strike="noStrike" dirty="0">
                <a:effectLst/>
              </a:rPr>
              <a:t>Du isst…</a:t>
            </a:r>
          </a:p>
          <a:p>
            <a:pPr algn="l" fontAlgn="base">
              <a:buFont typeface="Arial" panose="020B0604020202020204" pitchFamily="34" charset="0"/>
              <a:buChar char="•"/>
            </a:pPr>
            <a:r>
              <a:rPr lang="de-DE" sz="2400" b="0" i="0" u="none" strike="noStrike" dirty="0">
                <a:effectLst/>
              </a:rPr>
              <a:t>aus Gewohnheit, obwohl du gar nicht hungrig bist.</a:t>
            </a:r>
          </a:p>
          <a:p>
            <a:pPr algn="l" fontAlgn="base">
              <a:buFont typeface="Arial" panose="020B0604020202020204" pitchFamily="34" charset="0"/>
              <a:buChar char="•"/>
            </a:pPr>
            <a:r>
              <a:rPr lang="de-DE" sz="2400" b="0" i="0" u="none" strike="noStrike" dirty="0">
                <a:effectLst/>
              </a:rPr>
              <a:t>deinen Teller leer, weil du es so gelernt hast.</a:t>
            </a:r>
          </a:p>
          <a:p>
            <a:pPr algn="l" fontAlgn="base">
              <a:buFont typeface="Arial" panose="020B0604020202020204" pitchFamily="34" charset="0"/>
              <a:buChar char="•"/>
            </a:pPr>
            <a:r>
              <a:rPr lang="de-DE" sz="2400" b="0" i="0" u="none" strike="noStrike" dirty="0">
                <a:effectLst/>
              </a:rPr>
              <a:t>nebenbei und nimmst gar nicht wahr, wenn du satt bist.</a:t>
            </a:r>
          </a:p>
          <a:p>
            <a:pPr algn="l" fontAlgn="base">
              <a:buFont typeface="Arial" panose="020B0604020202020204" pitchFamily="34" charset="0"/>
              <a:buChar char="•"/>
            </a:pPr>
            <a:r>
              <a:rPr lang="de-DE" sz="2400" b="0" i="0" u="none" strike="noStrike" dirty="0">
                <a:effectLst/>
              </a:rPr>
              <a:t>um Gefühle von Einsamkeit oder Isolation zu überdecken.</a:t>
            </a:r>
          </a:p>
          <a:p>
            <a:pPr algn="l" fontAlgn="base">
              <a:buFont typeface="Arial" panose="020B0604020202020204" pitchFamily="34" charset="0"/>
              <a:buChar char="•"/>
            </a:pPr>
            <a:r>
              <a:rPr lang="de-DE" sz="2400" b="0" i="0" u="none" strike="noStrike" dirty="0">
                <a:effectLst/>
              </a:rPr>
              <a:t>weil du unglücklich bist.</a:t>
            </a:r>
          </a:p>
          <a:p>
            <a:pPr algn="l" fontAlgn="base">
              <a:buFont typeface="Arial" panose="020B0604020202020204" pitchFamily="34" charset="0"/>
              <a:buChar char="•"/>
            </a:pPr>
            <a:r>
              <a:rPr lang="de-DE" sz="2400" b="0" i="0" u="none" strike="noStrike" dirty="0">
                <a:effectLst/>
              </a:rPr>
              <a:t>um mit Stress in der Uni oder in der Familie fertig zu werden.</a:t>
            </a:r>
          </a:p>
          <a:p>
            <a:r>
              <a:rPr lang="de-DE" sz="2400" dirty="0"/>
              <a:t>weil du gelangweilt bist.</a:t>
            </a:r>
          </a:p>
        </p:txBody>
      </p:sp>
    </p:spTree>
    <p:extLst>
      <p:ext uri="{BB962C8B-B14F-4D97-AF65-F5344CB8AC3E}">
        <p14:creationId xmlns:p14="http://schemas.microsoft.com/office/powerpoint/2010/main" val="3275516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1EFBBF-D05C-7204-ABCC-1C9D7079280C}"/>
              </a:ext>
            </a:extLst>
          </p:cNvPr>
          <p:cNvSpPr>
            <a:spLocks noGrp="1"/>
          </p:cNvSpPr>
          <p:nvPr>
            <p:ph type="title"/>
          </p:nvPr>
        </p:nvSpPr>
        <p:spPr>
          <a:xfrm>
            <a:off x="751703" y="67575"/>
            <a:ext cx="10515600" cy="1325563"/>
          </a:xfrm>
        </p:spPr>
        <p:txBody>
          <a:bodyPr/>
          <a:lstStyle/>
          <a:p>
            <a:r>
              <a:rPr lang="de-DE" dirty="0">
                <a:solidFill>
                  <a:srgbClr val="0070C0"/>
                </a:solidFill>
              </a:rPr>
              <a:t>Achtsames Essen</a:t>
            </a:r>
          </a:p>
        </p:txBody>
      </p:sp>
      <p:sp>
        <p:nvSpPr>
          <p:cNvPr id="3" name="Inhaltsplatzhalter 2">
            <a:extLst>
              <a:ext uri="{FF2B5EF4-FFF2-40B4-BE49-F238E27FC236}">
                <a16:creationId xmlns:a16="http://schemas.microsoft.com/office/drawing/2014/main" id="{8F96138C-7047-1BC9-B782-C447EDBB2DE9}"/>
              </a:ext>
            </a:extLst>
          </p:cNvPr>
          <p:cNvSpPr>
            <a:spLocks noGrp="1"/>
          </p:cNvSpPr>
          <p:nvPr>
            <p:ph idx="1"/>
          </p:nvPr>
        </p:nvSpPr>
        <p:spPr>
          <a:xfrm>
            <a:off x="751703" y="1365249"/>
            <a:ext cx="10515600" cy="4351338"/>
          </a:xfrm>
        </p:spPr>
        <p:txBody>
          <a:bodyPr>
            <a:normAutofit fontScale="77500" lnSpcReduction="20000"/>
          </a:bodyPr>
          <a:lstStyle/>
          <a:p>
            <a:pPr marL="0" indent="0" algn="l">
              <a:buNone/>
            </a:pPr>
            <a:r>
              <a:rPr lang="de-DE" b="1" i="0" u="none" strike="noStrike" dirty="0">
                <a:solidFill>
                  <a:srgbClr val="000000"/>
                </a:solidFill>
                <a:effectLst/>
              </a:rPr>
              <a:t>Bewusster Essen: </a:t>
            </a:r>
          </a:p>
          <a:p>
            <a:pPr algn="l">
              <a:buFont typeface="Arial" panose="020B0604020202020204" pitchFamily="34" charset="0"/>
              <a:buChar char="•"/>
            </a:pPr>
            <a:r>
              <a:rPr lang="de-DE" b="0" i="0" u="none" strike="noStrike" dirty="0">
                <a:solidFill>
                  <a:srgbClr val="000000"/>
                </a:solidFill>
                <a:effectLst/>
              </a:rPr>
              <a:t>Setzen Sie sich zum Essen hin</a:t>
            </a:r>
          </a:p>
          <a:p>
            <a:pPr algn="l">
              <a:buFont typeface="Arial" panose="020B0604020202020204" pitchFamily="34" charset="0"/>
              <a:buChar char="•"/>
            </a:pPr>
            <a:r>
              <a:rPr lang="de-DE" b="0" i="0" u="none" strike="noStrike" dirty="0">
                <a:solidFill>
                  <a:srgbClr val="000000"/>
                </a:solidFill>
                <a:effectLst/>
              </a:rPr>
              <a:t>Decken Sie den Tisch ansprechend</a:t>
            </a:r>
          </a:p>
          <a:p>
            <a:pPr algn="l">
              <a:buFont typeface="Arial" panose="020B0604020202020204" pitchFamily="34" charset="0"/>
              <a:buChar char="•"/>
            </a:pPr>
            <a:r>
              <a:rPr lang="de-DE" b="0" i="0" u="none" strike="noStrike" dirty="0">
                <a:solidFill>
                  <a:srgbClr val="000000"/>
                </a:solidFill>
                <a:effectLst/>
              </a:rPr>
              <a:t>Kauen Sie die ersten 5 Bissen gründlich und langsam</a:t>
            </a:r>
          </a:p>
          <a:p>
            <a:pPr algn="l">
              <a:buFont typeface="Arial" panose="020B0604020202020204" pitchFamily="34" charset="0"/>
              <a:buChar char="•"/>
            </a:pPr>
            <a:r>
              <a:rPr lang="de-DE" b="0" i="0" u="none" strike="noStrike" dirty="0">
                <a:solidFill>
                  <a:srgbClr val="000000"/>
                </a:solidFill>
                <a:effectLst/>
              </a:rPr>
              <a:t>Betrachten Sie vor dem Essen, was alles auf Ihrem Teller liegt</a:t>
            </a:r>
          </a:p>
          <a:p>
            <a:pPr algn="l">
              <a:buFont typeface="Arial" panose="020B0604020202020204" pitchFamily="34" charset="0"/>
              <a:buChar char="•"/>
            </a:pPr>
            <a:r>
              <a:rPr lang="de-DE" b="0" i="0" u="none" strike="noStrike" dirty="0">
                <a:solidFill>
                  <a:srgbClr val="000000"/>
                </a:solidFill>
                <a:effectLst/>
              </a:rPr>
              <a:t>Autopilot ausschalten, Ablenkungen beseitigen</a:t>
            </a:r>
          </a:p>
          <a:p>
            <a:pPr marL="0" indent="0" algn="l">
              <a:buNone/>
            </a:pPr>
            <a:endParaRPr lang="de-DE" b="1" dirty="0"/>
          </a:p>
          <a:p>
            <a:pPr marL="0" indent="0" algn="l">
              <a:buNone/>
            </a:pPr>
            <a:r>
              <a:rPr lang="de-DE" b="1" dirty="0"/>
              <a:t>Langsamer/Weniger Essen:</a:t>
            </a:r>
          </a:p>
          <a:p>
            <a:pPr algn="l">
              <a:buFont typeface="Arial" panose="020B0604020202020204" pitchFamily="34" charset="0"/>
              <a:buChar char="•"/>
            </a:pPr>
            <a:r>
              <a:rPr lang="de-DE" b="0" i="0" u="none" strike="noStrike" dirty="0">
                <a:solidFill>
                  <a:srgbClr val="000000"/>
                </a:solidFill>
                <a:effectLst/>
              </a:rPr>
              <a:t>Legen Sie nach jedem zweiten Bissen das Besteck weg</a:t>
            </a:r>
          </a:p>
          <a:p>
            <a:pPr algn="l">
              <a:buFont typeface="Arial" panose="020B0604020202020204" pitchFamily="34" charset="0"/>
              <a:buChar char="•"/>
            </a:pPr>
            <a:r>
              <a:rPr lang="de-DE" b="0" i="0" u="none" strike="noStrike" dirty="0">
                <a:solidFill>
                  <a:srgbClr val="000000"/>
                </a:solidFill>
                <a:effectLst/>
              </a:rPr>
              <a:t>Essen Sie mit der nicht dominanten Hand oder mit der Kuchengabel</a:t>
            </a:r>
          </a:p>
          <a:p>
            <a:pPr algn="l">
              <a:buFont typeface="Arial" panose="020B0604020202020204" pitchFamily="34" charset="0"/>
              <a:buChar char="•"/>
            </a:pPr>
            <a:r>
              <a:rPr lang="de-DE" b="0" i="0" u="none" strike="noStrike" dirty="0">
                <a:solidFill>
                  <a:srgbClr val="000000"/>
                </a:solidFill>
                <a:effectLst/>
              </a:rPr>
              <a:t>Gönnen Sie sich nach der Hälfte der Mahlzeit eine Verschnaufpause</a:t>
            </a:r>
          </a:p>
          <a:p>
            <a:pPr algn="l">
              <a:buFont typeface="Arial" panose="020B0604020202020204" pitchFamily="34" charset="0"/>
              <a:buChar char="•"/>
            </a:pPr>
            <a:r>
              <a:rPr lang="de-DE" b="0" i="0" u="none" strike="noStrike" dirty="0">
                <a:solidFill>
                  <a:srgbClr val="000000"/>
                </a:solidFill>
                <a:effectLst/>
              </a:rPr>
              <a:t>Essen Sie nicht direkt aus der Packung sondern von kleinen Tellern</a:t>
            </a:r>
          </a:p>
          <a:p>
            <a:pPr marL="0" indent="0" algn="l">
              <a:buNone/>
            </a:pPr>
            <a:endParaRPr lang="de-DE" dirty="0"/>
          </a:p>
        </p:txBody>
      </p:sp>
      <p:sp>
        <p:nvSpPr>
          <p:cNvPr id="5" name="Textfeld 4">
            <a:extLst>
              <a:ext uri="{FF2B5EF4-FFF2-40B4-BE49-F238E27FC236}">
                <a16:creationId xmlns:a16="http://schemas.microsoft.com/office/drawing/2014/main" id="{7C09105B-2008-7A29-3FD2-69452ABAC2E9}"/>
              </a:ext>
            </a:extLst>
          </p:cNvPr>
          <p:cNvSpPr txBox="1"/>
          <p:nvPr/>
        </p:nvSpPr>
        <p:spPr>
          <a:xfrm>
            <a:off x="751703" y="5898462"/>
            <a:ext cx="6098058" cy="646331"/>
          </a:xfrm>
          <a:prstGeom prst="rect">
            <a:avLst/>
          </a:prstGeom>
          <a:noFill/>
        </p:spPr>
        <p:txBody>
          <a:bodyPr wrap="square">
            <a:spAutoFit/>
          </a:bodyPr>
          <a:lstStyle/>
          <a:p>
            <a:pPr marL="0" indent="0" algn="l">
              <a:buNone/>
            </a:pPr>
            <a:r>
              <a:rPr lang="de-DE" sz="1800" dirty="0"/>
              <a:t>Achtsamkeitsübung: Rosinenübung</a:t>
            </a:r>
          </a:p>
          <a:p>
            <a:pPr marL="0" indent="0" algn="l">
              <a:buNone/>
            </a:pPr>
            <a:r>
              <a:rPr lang="de-DE" sz="1800" dirty="0"/>
              <a:t>Kurs in der 7Mind-App: Achtsam essen  </a:t>
            </a:r>
          </a:p>
        </p:txBody>
      </p:sp>
    </p:spTree>
    <p:extLst>
      <p:ext uri="{BB962C8B-B14F-4D97-AF65-F5344CB8AC3E}">
        <p14:creationId xmlns:p14="http://schemas.microsoft.com/office/powerpoint/2010/main" val="32426707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326</Words>
  <Application>Microsoft Macintosh PowerPoint</Application>
  <PresentationFormat>Breitbild</PresentationFormat>
  <Paragraphs>57</Paragraphs>
  <Slides>9</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Calibri</vt:lpstr>
      <vt:lpstr>Calibri Light</vt:lpstr>
      <vt:lpstr>Office Theme</vt:lpstr>
      <vt:lpstr>Modul 5</vt:lpstr>
      <vt:lpstr>Umgang mit Schwierigkeiten</vt:lpstr>
      <vt:lpstr>PowerPoint-Präsentation</vt:lpstr>
      <vt:lpstr>Achtsame Kommunikation</vt:lpstr>
      <vt:lpstr>PowerPoint-Präsentation</vt:lpstr>
      <vt:lpstr>Vorteile von Ich-Botschaften</vt:lpstr>
      <vt:lpstr>Achtsamkeitsübungen</vt:lpstr>
      <vt:lpstr>Achtsames Essen</vt:lpstr>
      <vt:lpstr>Achtsames Essen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Anne Ritz</dc:creator>
  <cp:lastModifiedBy>Anne Ritz</cp:lastModifiedBy>
  <cp:revision>29</cp:revision>
  <dcterms:created xsi:type="dcterms:W3CDTF">2022-11-25T09:53:03Z</dcterms:created>
  <dcterms:modified xsi:type="dcterms:W3CDTF">2024-03-01T12:55:02Z</dcterms:modified>
</cp:coreProperties>
</file>